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1"/>
  </p:notesMasterIdLst>
  <p:handoutMasterIdLst>
    <p:handoutMasterId r:id="rId112"/>
  </p:handoutMasterIdLst>
  <p:sldIdLst>
    <p:sldId id="333" r:id="rId2"/>
    <p:sldId id="421" r:id="rId3"/>
    <p:sldId id="336" r:id="rId4"/>
    <p:sldId id="262" r:id="rId5"/>
    <p:sldId id="572" r:id="rId6"/>
    <p:sldId id="265" r:id="rId7"/>
    <p:sldId id="573" r:id="rId8"/>
    <p:sldId id="270" r:id="rId9"/>
    <p:sldId id="574" r:id="rId10"/>
    <p:sldId id="272" r:id="rId11"/>
    <p:sldId id="628" r:id="rId12"/>
    <p:sldId id="629" r:id="rId13"/>
    <p:sldId id="630" r:id="rId14"/>
    <p:sldId id="575" r:id="rId15"/>
    <p:sldId id="576" r:id="rId16"/>
    <p:sldId id="577" r:id="rId17"/>
    <p:sldId id="578" r:id="rId18"/>
    <p:sldId id="579" r:id="rId19"/>
    <p:sldId id="631" r:id="rId20"/>
    <p:sldId id="632" r:id="rId21"/>
    <p:sldId id="382" r:id="rId22"/>
    <p:sldId id="332" r:id="rId23"/>
    <p:sldId id="580" r:id="rId24"/>
    <p:sldId id="581" r:id="rId25"/>
    <p:sldId id="582" r:id="rId26"/>
    <p:sldId id="633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634" r:id="rId41"/>
    <p:sldId id="596" r:id="rId42"/>
    <p:sldId id="635" r:id="rId43"/>
    <p:sldId id="597" r:id="rId44"/>
    <p:sldId id="598" r:id="rId45"/>
    <p:sldId id="599" r:id="rId46"/>
    <p:sldId id="600" r:id="rId47"/>
    <p:sldId id="601" r:id="rId48"/>
    <p:sldId id="602" r:id="rId49"/>
    <p:sldId id="603" r:id="rId50"/>
    <p:sldId id="604" r:id="rId51"/>
    <p:sldId id="605" r:id="rId52"/>
    <p:sldId id="636" r:id="rId53"/>
    <p:sldId id="375" r:id="rId54"/>
    <p:sldId id="480" r:id="rId55"/>
    <p:sldId id="637" r:id="rId56"/>
    <p:sldId id="295" r:id="rId57"/>
    <p:sldId id="606" r:id="rId58"/>
    <p:sldId id="607" r:id="rId59"/>
    <p:sldId id="608" r:id="rId60"/>
    <p:sldId id="609" r:id="rId61"/>
    <p:sldId id="610" r:id="rId62"/>
    <p:sldId id="638" r:id="rId63"/>
    <p:sldId id="639" r:id="rId64"/>
    <p:sldId id="491" r:id="rId65"/>
    <p:sldId id="612" r:id="rId66"/>
    <p:sldId id="611" r:id="rId67"/>
    <p:sldId id="613" r:id="rId68"/>
    <p:sldId id="614" r:id="rId69"/>
    <p:sldId id="615" r:id="rId70"/>
    <p:sldId id="616" r:id="rId71"/>
    <p:sldId id="617" r:id="rId72"/>
    <p:sldId id="618" r:id="rId73"/>
    <p:sldId id="619" r:id="rId74"/>
    <p:sldId id="620" r:id="rId75"/>
    <p:sldId id="621" r:id="rId76"/>
    <p:sldId id="484" r:id="rId77"/>
    <p:sldId id="622" r:id="rId78"/>
    <p:sldId id="623" r:id="rId79"/>
    <p:sldId id="624" r:id="rId80"/>
    <p:sldId id="378" r:id="rId81"/>
    <p:sldId id="625" r:id="rId82"/>
    <p:sldId id="626" r:id="rId83"/>
    <p:sldId id="627" r:id="rId84"/>
    <p:sldId id="384" r:id="rId85"/>
    <p:sldId id="385" r:id="rId86"/>
    <p:sldId id="640" r:id="rId87"/>
    <p:sldId id="387" r:id="rId88"/>
    <p:sldId id="431" r:id="rId89"/>
    <p:sldId id="641" r:id="rId90"/>
    <p:sldId id="642" r:id="rId91"/>
    <p:sldId id="643" r:id="rId92"/>
    <p:sldId id="644" r:id="rId93"/>
    <p:sldId id="645" r:id="rId94"/>
    <p:sldId id="646" r:id="rId95"/>
    <p:sldId id="647" r:id="rId96"/>
    <p:sldId id="648" r:id="rId97"/>
    <p:sldId id="649" r:id="rId98"/>
    <p:sldId id="650" r:id="rId99"/>
    <p:sldId id="651" r:id="rId100"/>
    <p:sldId id="652" r:id="rId101"/>
    <p:sldId id="653" r:id="rId102"/>
    <p:sldId id="654" r:id="rId103"/>
    <p:sldId id="655" r:id="rId104"/>
    <p:sldId id="656" r:id="rId105"/>
    <p:sldId id="657" r:id="rId106"/>
    <p:sldId id="658" r:id="rId107"/>
    <p:sldId id="659" r:id="rId108"/>
    <p:sldId id="660" r:id="rId109"/>
    <p:sldId id="661" r:id="rId1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FFF1EB"/>
    <a:srgbClr val="0000CC"/>
    <a:srgbClr val="F7FFF3"/>
    <a:srgbClr val="ECFFE3"/>
    <a:srgbClr val="FFFFFF"/>
    <a:srgbClr val="006600"/>
    <a:srgbClr val="336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3301" autoAdjust="0"/>
  </p:normalViewPr>
  <p:slideViewPr>
    <p:cSldViewPr>
      <p:cViewPr varScale="1">
        <p:scale>
          <a:sx n="80" d="100"/>
          <a:sy n="80" d="100"/>
        </p:scale>
        <p:origin x="14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E0B4-CD2B-4FFA-A7C4-15FFF4EDE6FE}" type="datetimeFigureOut">
              <a:rPr lang="zh-TW" altLang="en-US" smtClean="0">
                <a:latin typeface="Times New Roman" panose="02020603050405020304" pitchFamily="18" charset="0"/>
              </a:rPr>
              <a:t>2021/5/17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10C10-0396-4E9D-99C7-7865FF91569E}" type="slidenum">
              <a:rPr lang="zh-TW" altLang="en-US" smtClean="0">
                <a:latin typeface="Times New Roman" panose="02020603050405020304" pitchFamily="18" charset="0"/>
              </a:rPr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CB05AA8-CE03-4AE2-9310-54521E0E5C3C}" type="datetimeFigureOut">
              <a:rPr lang="zh-TW" altLang="en-US" smtClean="0"/>
              <a:pPr/>
              <a:t>2021/5/17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06FBF6B-80B8-4B4C-9668-E3F82B0BA8D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38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5EBE090-C930-40F5-BF6E-76332F484295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3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18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19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20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FE6335B-43FA-4491-8966-EA585AAD2F07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6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FE6335B-43FA-4491-8966-EA585AAD2F07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7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8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24A6F5B-CF0E-43D4-A2FD-71E73371262B}" type="slidenum">
              <a:rPr lang="zh-TW" altLang="en-US"/>
              <a:pPr eaLnBrk="1" hangingPunct="1"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67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492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4921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69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9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75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28773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84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2291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85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4493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86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4493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88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89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14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99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15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BF6B-80B8-4B4C-9668-E3F82B0BA8D0}" type="slidenum">
              <a:rPr lang="zh-TW" altLang="en-US" smtClean="0"/>
              <a:pPr/>
              <a:t>109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9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16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3199465-25AE-4E2A-B5F5-4039A73D0ADA}" type="slidenum">
              <a:rPr lang="en-US" altLang="zh-TW" sz="1200" smtClean="0">
                <a:latin typeface="Arial" pitchFamily="34" charset="0"/>
                <a:ea typeface="新細明體" pitchFamily="18" charset="-120"/>
              </a:rPr>
              <a:pPr eaLnBrk="1" hangingPunct="1"/>
              <a:t>17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7524328" y="0"/>
            <a:ext cx="1619672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1828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3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用PDF內容（有頁碼）_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32520" y="548681"/>
            <a:ext cx="6019800" cy="576064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3600"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latin typeface="Times New Roman" panose="02020603050405020304" pitchFamily="18" charset="0"/>
              </a:defRPr>
            </a:lvl2pPr>
            <a:lvl3pPr marL="914400" indent="0">
              <a:buNone/>
              <a:defRPr>
                <a:latin typeface="Times New Roman" panose="02020603050405020304" pitchFamily="18" charset="0"/>
              </a:defRPr>
            </a:lvl3pPr>
            <a:lvl4pPr marL="1371600" indent="0">
              <a:buNone/>
              <a:defRPr>
                <a:latin typeface="Times New Roman" panose="02020603050405020304" pitchFamily="18" charset="0"/>
              </a:defRPr>
            </a:lvl4pPr>
            <a:lvl5pPr marL="1828800" indent="0">
              <a:buNone/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4" name="Picture 9" descr="標題框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48680"/>
            <a:ext cx="914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2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課用PDF內容（有頁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充內容（無頁碼）_短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7524328" y="0"/>
            <a:ext cx="1619672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32520" y="548681"/>
            <a:ext cx="6019800" cy="576064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3600"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latin typeface="Times New Roman" panose="02020603050405020304" pitchFamily="18" charset="0"/>
              </a:defRPr>
            </a:lvl2pPr>
            <a:lvl3pPr marL="914400" indent="0">
              <a:buNone/>
              <a:defRPr>
                <a:latin typeface="Times New Roman" panose="02020603050405020304" pitchFamily="18" charset="0"/>
              </a:defRPr>
            </a:lvl3pPr>
            <a:lvl4pPr marL="1371600" indent="0">
              <a:buNone/>
              <a:defRPr>
                <a:latin typeface="Times New Roman" panose="02020603050405020304" pitchFamily="18" charset="0"/>
              </a:defRPr>
            </a:lvl4pPr>
            <a:lvl5pPr marL="1828800" indent="0">
              <a:buNone/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Picture 9" descr="標題框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48680"/>
            <a:ext cx="914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1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充內容（無頁碼）_長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32520" y="548681"/>
            <a:ext cx="6019800" cy="576064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3600"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latin typeface="Times New Roman" panose="02020603050405020304" pitchFamily="18" charset="0"/>
              </a:defRPr>
            </a:lvl2pPr>
            <a:lvl3pPr marL="914400" indent="0">
              <a:buNone/>
              <a:defRPr>
                <a:latin typeface="Times New Roman" panose="02020603050405020304" pitchFamily="18" charset="0"/>
              </a:defRPr>
            </a:lvl3pPr>
            <a:lvl4pPr marL="1371600" indent="0">
              <a:buNone/>
              <a:defRPr>
                <a:latin typeface="Times New Roman" panose="02020603050405020304" pitchFamily="18" charset="0"/>
              </a:defRPr>
            </a:lvl4pPr>
            <a:lvl5pPr marL="1828800" indent="0">
              <a:buNone/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7524328" y="0"/>
            <a:ext cx="1619672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2000" y="548680"/>
            <a:ext cx="9144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7524328" y="0"/>
            <a:ext cx="1619672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2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7524328" y="0"/>
            <a:ext cx="1619672" cy="6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" name="Picture 9" descr="標題框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23794"/>
            <a:ext cx="914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87152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871520" y="58007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00392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10" name="Picture 2" descr="C:\Users\TY\Desktop\圖片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218" y="5805264"/>
            <a:ext cx="38417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Y\Desktop\圖片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46" y="5013176"/>
            <a:ext cx="3905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Y\Desktop\圖片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217" y="5408389"/>
            <a:ext cx="3841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12"/>
          <p:cNvSpPr txBox="1"/>
          <p:nvPr userDrawn="1"/>
        </p:nvSpPr>
        <p:spPr>
          <a:xfrm>
            <a:off x="7866000" y="25460"/>
            <a:ext cx="1260000" cy="523220"/>
          </a:xfrm>
          <a:prstGeom prst="rect">
            <a:avLst/>
          </a:prstGeom>
          <a:noFill/>
          <a:ln w="50800">
            <a:solidFill>
              <a:srgbClr val="0000CC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/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0" y="0"/>
            <a:ext cx="4493538" cy="461665"/>
          </a:xfrm>
          <a:prstGeom prst="rect">
            <a:avLst/>
          </a:prstGeom>
          <a:solidFill>
            <a:srgbClr val="FFFF99"/>
          </a:solidFill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第十課　羅密歐與茱麗葉樓臺會</a:t>
            </a:r>
            <a:endParaRPr kumimoji="1" lang="zh-TW" altLang="en-US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327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3.xml"/><Relationship Id="rId18" Type="http://schemas.openxmlformats.org/officeDocument/2006/relationships/slide" Target="slide19.xml"/><Relationship Id="rId3" Type="http://schemas.openxmlformats.org/officeDocument/2006/relationships/slide" Target="slide53.xml"/><Relationship Id="rId7" Type="http://schemas.openxmlformats.org/officeDocument/2006/relationships/slide" Target="slide80.xml"/><Relationship Id="rId12" Type="http://schemas.openxmlformats.org/officeDocument/2006/relationships/slide" Target="slide21.xml"/><Relationship Id="rId17" Type="http://schemas.openxmlformats.org/officeDocument/2006/relationships/slide" Target="slide14.xml"/><Relationship Id="rId2" Type="http://schemas.openxmlformats.org/officeDocument/2006/relationships/slide" Target="slide84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4.xml"/><Relationship Id="rId11" Type="http://schemas.openxmlformats.org/officeDocument/2006/relationships/slide" Target="slide8.xml"/><Relationship Id="rId5" Type="http://schemas.openxmlformats.org/officeDocument/2006/relationships/slide" Target="slide76.xml"/><Relationship Id="rId15" Type="http://schemas.openxmlformats.org/officeDocument/2006/relationships/slide" Target="slide88.xml"/><Relationship Id="rId10" Type="http://schemas.openxmlformats.org/officeDocument/2006/relationships/slide" Target="slide6.xml"/><Relationship Id="rId19" Type="http://schemas.openxmlformats.org/officeDocument/2006/relationships/slide" Target="slide62.xml"/><Relationship Id="rId4" Type="http://schemas.openxmlformats.org/officeDocument/2006/relationships/slide" Target="slide56.xml"/><Relationship Id="rId9" Type="http://schemas.openxmlformats.org/officeDocument/2006/relationships/slide" Target="slide4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1205;&#30059;/&#35506;&#25991;&#21205;&#30059;/9&#19979;L10&#35506;&#25991;&#21205;&#30059;-&#32645;&#23494;&#27472;&#33287;&#33585;&#40599;&#33865;&#27155;&#33274;&#26371;.m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hyperlink" Target="../../../&#21205;&#30059;/&#24433;&#20687;&#21270;&#27880;&#37323;&#21205;&#30059;/9&#19979;L10&#24433;&#20687;&#21270;&#27880;&#37323;-&#34003;&#34174;.ex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8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9.xml"/><Relationship Id="rId4" Type="http://schemas.openxmlformats.org/officeDocument/2006/relationships/slide" Target="slide10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38899;&#36039;&#28304;/&#24433;&#29255;/9&#19979;L10&#36935;&#35211;&#34269;&#34899;&#23478;-&#33678;&#22763;&#27604;&#20126;.wm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../../../&#21205;&#30059;/&#20316;&#32773;&#21205;&#30059;/9&#19979;L10&#20316;&#32773;&#21205;&#30059;-&#33678;&#22763;&#27604;&#20126;.exe" TargetMode="Externa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5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7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268760"/>
            <a:ext cx="4248000" cy="44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8"/>
          <p:cNvSpPr txBox="1">
            <a:spLocks noChangeArrowheads="1"/>
          </p:cNvSpPr>
          <p:nvPr/>
        </p:nvSpPr>
        <p:spPr bwMode="auto">
          <a:xfrm>
            <a:off x="4379726" y="2708920"/>
            <a:ext cx="1344402" cy="3600152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square" lIns="0" r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莎士比亞 著</a:t>
            </a:r>
          </a:p>
          <a:p>
            <a:pPr algn="r" eaLnBrk="1" hangingPunct="1">
              <a:spcBef>
                <a:spcPts val="600"/>
              </a:spcBef>
            </a:pP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本書編輯群 譯</a:t>
            </a:r>
            <a:endParaRPr lang="zh-TW" altLang="en-US" sz="40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Text Box 28"/>
          <p:cNvSpPr txBox="1">
            <a:spLocks noChangeArrowheads="1"/>
          </p:cNvSpPr>
          <p:nvPr/>
        </p:nvSpPr>
        <p:spPr bwMode="auto">
          <a:xfrm>
            <a:off x="7602875" y="549275"/>
            <a:ext cx="1015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第十課</a:t>
            </a:r>
            <a:endParaRPr lang="zh-TW" altLang="en-US" sz="54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124" name="Text Box 28"/>
          <p:cNvSpPr txBox="1">
            <a:spLocks noChangeArrowheads="1"/>
          </p:cNvSpPr>
          <p:nvPr/>
        </p:nvSpPr>
        <p:spPr bwMode="auto">
          <a:xfrm>
            <a:off x="5758309" y="1268760"/>
            <a:ext cx="1923604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羅密歐與茱麗葉</a:t>
            </a:r>
          </a:p>
          <a:p>
            <a:pPr algn="r" eaLnBrk="1" hangingPunct="1">
              <a:spcBef>
                <a:spcPts val="600"/>
              </a:spcBef>
            </a:pPr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樓臺會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99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作者補充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962897" y="548680"/>
            <a:ext cx="849463" cy="58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600">
                <a:solidFill>
                  <a:srgbClr val="0000CC"/>
                </a:solidFill>
              </a:rPr>
              <a:t>莎士比亞名言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32350" y="1009452"/>
            <a:ext cx="6167842" cy="52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1</a:t>
            </a:r>
            <a:r>
              <a:rPr lang="zh-TW" altLang="en-US" sz="3600">
                <a:latin typeface="+mj-ea"/>
                <a:ea typeface="+mj-ea"/>
              </a:rPr>
              <a:t>真正的愛情是不能用言語表達的，行為才是忠心的最好說明。</a:t>
            </a: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2</a:t>
            </a:r>
            <a:r>
              <a:rPr lang="zh-TW" altLang="en-US" sz="3600">
                <a:latin typeface="+mj-ea"/>
                <a:ea typeface="+mj-ea"/>
              </a:rPr>
              <a:t>不愛自己，怎麼能愛別人呢？</a:t>
            </a:r>
            <a:endParaRPr lang="en-US" altLang="zh-TW" sz="3600">
              <a:latin typeface="+mj-ea"/>
              <a:ea typeface="+mj-ea"/>
            </a:endParaRP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3</a:t>
            </a:r>
            <a:r>
              <a:rPr lang="zh-TW" altLang="en-US" sz="3600">
                <a:latin typeface="+mj-ea"/>
                <a:ea typeface="+mj-ea"/>
              </a:rPr>
              <a:t>真實愛情的途徑並不平坦。</a:t>
            </a:r>
            <a:endParaRPr lang="en-US" altLang="zh-TW" sz="3600">
              <a:latin typeface="+mj-ea"/>
              <a:ea typeface="+mj-ea"/>
            </a:endParaRP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4</a:t>
            </a:r>
            <a:r>
              <a:rPr lang="zh-TW" altLang="en-US" sz="3600">
                <a:latin typeface="+mj-ea"/>
                <a:ea typeface="+mj-ea"/>
              </a:rPr>
              <a:t>愛情的野心使人倍受痛苦。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28184" y="1009452"/>
            <a:ext cx="849463" cy="54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600"/>
              <a:t>感情箴言</a:t>
            </a:r>
            <a:endParaRPr lang="zh-TW" altLang="en-US" sz="3600" dirty="0">
              <a:latin typeface="標楷體" pitchFamily="65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6056292" y="47841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386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2902104" y="548680"/>
            <a:ext cx="483824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千萬不要對著月亮發誓，月有陰晴圓缺，你若對著它發誓，愛情也會像它一樣無常。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這段話顯示她怎麼樣的心情？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類問題討論四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64389" y="548680"/>
            <a:ext cx="1514261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答：顯示她內心對愛情既期待又怕受傷害。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2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758590" y="548680"/>
            <a:ext cx="4173450" cy="5761038"/>
            <a:chOff x="182526" y="548680"/>
            <a:chExt cx="4173450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82526" y="548680"/>
              <a:ext cx="4173450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羅密歐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急切地想表達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自己的愛意。</a:t>
              </a: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發誓可以表達愛意，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但實際上意義不大。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應審慎聽其言，觀其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行。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39611" y="1340768"/>
              <a:ext cx="877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896497" y="548680"/>
            <a:ext cx="284385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要急著對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發誓呢？你覺得談戀愛時向對方發誓有什麼意義？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2686725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2902104" y="548680"/>
            <a:ext cx="483824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儘管我喜歡你，卻不願今晚就立下愛的誓約。這樣私訂終身太輕率，怕會像閃電般來得突然，卻快速消逝。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這段話寫出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的何種心情？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9592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答：顯示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的顧慮與擔憂。她認為感情應該是慎重的，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2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24489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太過輕率可能代表不夠真誠，來得快，去得也快，擔心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不會珍惜她。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9405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23387" y="548680"/>
            <a:ext cx="3508653" cy="5761038"/>
            <a:chOff x="847323" y="548680"/>
            <a:chExt cx="3508653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47323" y="548680"/>
              <a:ext cx="3508653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茱麗葉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對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羅密歐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一見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鍾情，並從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羅密歐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的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言行中肯定他對自己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的愛意，因而願託付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終身。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39611" y="1340768"/>
              <a:ext cx="877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896497" y="548680"/>
            <a:ext cx="284385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兩人才認識不久，為什麼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就願意將一生託付給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？你認為她這樣做合適嗎？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</p:spTree>
    <p:extLst>
      <p:ext uri="{BB962C8B-B14F-4D97-AF65-F5344CB8AC3E}">
        <p14:creationId xmlns:p14="http://schemas.microsoft.com/office/powerpoint/2010/main" val="28976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96497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愛情常需要經過長時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間的考驗，一見鍾情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雖然甜蜜，但仍需要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審慎觀察。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6804248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3665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566902" y="548680"/>
            <a:ext cx="4173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15﹁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赴情人約會，就像學童拋開書本一樣開心；和情人離別，就像學童去上學般心情沉重。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此段話以什麼樣的手法來表達情人間相聚與離別時的心情？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68806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答：以譬喻和映襯的手法來表達相聚時的快樂與離別的無奈。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5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65567" y="548680"/>
            <a:ext cx="4450449" cy="5761038"/>
            <a:chOff x="-94473" y="548680"/>
            <a:chExt cx="4450449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94473" y="548680"/>
              <a:ext cx="4450449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　家族世仇、行動過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於衝動而造成遺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憾。</a:t>
              </a: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不要過於急躁衝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動，可以聽聽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茱麗</a:t>
              </a:r>
              <a:endParaRPr lang="en-US" altLang="zh-TW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葉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的心跳，確認其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呼吸。　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78813" y="1340768"/>
              <a:ext cx="877163" cy="65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580706" y="548680"/>
            <a:ext cx="323165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1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的愛情最後以悲劇收場，讓人遺憾不已，你覺得造成遺憾的原因有哪些？該怎麼才可以避免遺憾？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873550" y="1846565"/>
            <a:ext cx="84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新細明體"/>
                <a:ea typeface="新細明體"/>
              </a:rPr>
              <a:t>①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145358" y="1846565"/>
                <a:ext cx="842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/>
                        </a:rPr>
                        <m:t>②</m:t>
                      </m:r>
                    </m:oMath>
                  </m:oMathPara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358" y="1846565"/>
                <a:ext cx="84246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7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60032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雖然愛情讓人盲目，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但面對問題要懂得適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時地停、看、聽，並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加以判斷、思考。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6791181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8414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561294" y="548680"/>
            <a:ext cx="217905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假若有一天你談戀愛，父母極力反對你交往的對象時，你會如何處理？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64249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答：適當地聽取父母的意見，儘可能在交往的過程就告知父母，有問題則進行溝通。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2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作者補充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87632" y="1009452"/>
            <a:ext cx="6832640" cy="52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1</a:t>
            </a:r>
            <a:r>
              <a:rPr lang="zh-TW" altLang="en-US" sz="3600">
                <a:latin typeface="+mj-ea"/>
                <a:ea typeface="+mj-ea"/>
              </a:rPr>
              <a:t>一個驕傲的人，結果總是在驕傲中毀滅了自己。</a:t>
            </a: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2</a:t>
            </a:r>
            <a:r>
              <a:rPr lang="zh-TW" altLang="en-US" sz="3600">
                <a:latin typeface="+mj-ea"/>
                <a:ea typeface="+mj-ea"/>
              </a:rPr>
              <a:t>人生苦短，若虛度年華，則短暫的人生就太長了。</a:t>
            </a: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3</a:t>
            </a:r>
            <a:r>
              <a:rPr lang="zh-TW" altLang="en-US" sz="3600">
                <a:latin typeface="+mj-ea"/>
                <a:ea typeface="+mj-ea"/>
              </a:rPr>
              <a:t>本來無望的事，大膽嘗試，往往能成功。</a:t>
            </a: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4</a:t>
            </a:r>
            <a:r>
              <a:rPr lang="zh-TW" altLang="en-US" sz="3600">
                <a:latin typeface="+mj-ea"/>
                <a:ea typeface="+mj-ea"/>
              </a:rPr>
              <a:t>在時間的大鐘上，只有兩個字｜｜現在。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1410" y="1009452"/>
            <a:ext cx="849463" cy="54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600"/>
              <a:t>人生智慧</a:t>
            </a:r>
            <a:endParaRPr lang="zh-TW" altLang="en-US" sz="3600" dirty="0">
              <a:latin typeface="標楷體" pitchFamily="65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6679518" y="47841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5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作者補充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846822" y="1009452"/>
            <a:ext cx="4173450" cy="52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1</a:t>
            </a:r>
            <a:r>
              <a:rPr lang="zh-TW" altLang="en-US" sz="3600">
                <a:latin typeface="+mj-ea"/>
                <a:ea typeface="+mj-ea"/>
              </a:rPr>
              <a:t>一個本領超群的人，必須在一群勁敵之前，才能夠顯出他不同凡俗的身手。</a:t>
            </a:r>
            <a:endParaRPr lang="en-US" altLang="zh-TW" sz="3600">
              <a:latin typeface="+mj-ea"/>
              <a:ea typeface="+mj-ea"/>
            </a:endParaRP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2</a:t>
            </a:r>
            <a:r>
              <a:rPr lang="zh-TW" altLang="en-US" sz="3600">
                <a:latin typeface="+mj-ea"/>
                <a:ea typeface="+mj-ea"/>
              </a:rPr>
              <a:t>時間是審查一切罪犯最老練的法官。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1410" y="1009452"/>
            <a:ext cx="849463" cy="54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600"/>
              <a:t>處世哲學</a:t>
            </a:r>
            <a:endParaRPr lang="zh-TW" altLang="en-US" sz="3600" dirty="0">
              <a:latin typeface="標楷體" pitchFamily="65" charset="-120"/>
            </a:endParaRP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6679518" y="47841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31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作者補充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37307" y="1009452"/>
            <a:ext cx="5503045" cy="52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3</a:t>
            </a:r>
            <a:r>
              <a:rPr lang="zh-TW" altLang="en-US" sz="3600">
                <a:latin typeface="+mj-ea"/>
                <a:ea typeface="+mj-ea"/>
              </a:rPr>
              <a:t>書籍是全世界的營養品。生活裡沒有書籍，就好像沒有陽光；智慧裡沒有書籍，就好像鳥兒沒有翅膀。</a:t>
            </a:r>
          </a:p>
          <a:p>
            <a:pPr marL="534988" indent="-534988" eaLnBrk="1">
              <a:lnSpc>
                <a:spcPct val="120000"/>
              </a:lnSpc>
            </a:pPr>
            <a:r>
              <a:rPr lang="en-US" altLang="zh-TW" sz="3600">
                <a:latin typeface="+mj-ea"/>
                <a:ea typeface="+mj-ea"/>
              </a:rPr>
              <a:t>4</a:t>
            </a:r>
            <a:r>
              <a:rPr lang="zh-TW" altLang="en-US" sz="3600">
                <a:latin typeface="+mj-ea"/>
                <a:ea typeface="+mj-ea"/>
              </a:rPr>
              <a:t>閃光的東西，並不都是金子；動聽的語言，並不都是好話。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43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2829442" y="548680"/>
            <a:ext cx="4838248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 u="sng"/>
              <a:t>凱普雷特</a:t>
            </a:r>
            <a:r>
              <a:rPr lang="zh-TW" altLang="en-US" sz="3600"/>
              <a:t>與</a:t>
            </a:r>
            <a:r>
              <a:rPr lang="zh-TW" altLang="en-US" sz="3600" u="sng"/>
              <a:t>蒙塔古</a:t>
            </a:r>
            <a:r>
              <a:rPr lang="zh-TW" altLang="en-US" sz="3600"/>
              <a:t>是</a:t>
            </a:r>
            <a:r>
              <a:rPr lang="zh-TW" altLang="en-US" sz="3600" u="sng"/>
              <a:t>義大利</a:t>
            </a:r>
            <a:r>
              <a:rPr lang="zh-TW" altLang="en-US" sz="3600"/>
              <a:t> </a:t>
            </a:r>
            <a:r>
              <a:rPr lang="zh-TW" altLang="en-US" sz="3600" u="sng"/>
              <a:t>維洛那城</a:t>
            </a:r>
            <a:r>
              <a:rPr lang="zh-TW" altLang="en-US" sz="3600"/>
              <a:t>的兩大世仇家族，長年衝突不斷。某</a:t>
            </a:r>
          </a:p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zh-TW" altLang="en-US" sz="3600"/>
              <a:t>次，</a:t>
            </a:r>
            <a:r>
              <a:rPr lang="zh-TW" altLang="en-US" sz="3600" u="sng"/>
              <a:t>蒙塔古</a:t>
            </a:r>
            <a:r>
              <a:rPr lang="zh-TW" altLang="en-US" sz="3600"/>
              <a:t>家族的</a:t>
            </a:r>
            <a:r>
              <a:rPr lang="zh-TW" altLang="en-US" sz="3600" u="sng"/>
              <a:t>羅密歐</a:t>
            </a:r>
            <a:r>
              <a:rPr lang="zh-TW" altLang="en-US" sz="3600"/>
              <a:t>與</a:t>
            </a:r>
            <a:r>
              <a:rPr lang="zh-TW" altLang="en-US" sz="3600" u="sng"/>
              <a:t>凱普雷特</a:t>
            </a:r>
            <a:r>
              <a:rPr lang="zh-TW" altLang="en-US" sz="3600"/>
              <a:t>家族的</a:t>
            </a:r>
            <a:r>
              <a:rPr lang="zh-TW" altLang="en-US" sz="3600" u="sng"/>
              <a:t>茱麗葉</a:t>
            </a:r>
            <a:r>
              <a:rPr lang="zh-TW" altLang="en-US" sz="3600"/>
              <a:t>在面具舞會上一見鍾情，兩人於樓臺會時互許終身。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589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835050" y="548680"/>
            <a:ext cx="683264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zh-TW" altLang="en-US" sz="3600"/>
              <a:t>之後，</a:t>
            </a:r>
            <a:r>
              <a:rPr lang="zh-TW" altLang="en-US" sz="3600" u="sng"/>
              <a:t>羅密歐</a:t>
            </a:r>
            <a:r>
              <a:rPr lang="zh-TW" altLang="en-US" sz="3600"/>
              <a:t>到修道院告訴</a:t>
            </a:r>
            <a:r>
              <a:rPr lang="zh-TW" altLang="en-US" sz="3600" u="sng"/>
              <a:t>勞倫斯</a:t>
            </a:r>
            <a:r>
              <a:rPr lang="zh-TW" altLang="en-US" sz="3600"/>
              <a:t>神父這個好消息，神父認為兩人結婚，有助於兩大家族恢復和平，便答應為他們主持婚禮。</a:t>
            </a:r>
            <a:endParaRPr lang="en-US" altLang="zh-TW" sz="3600"/>
          </a:p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/>
              <a:t>不久，</a:t>
            </a:r>
            <a:r>
              <a:rPr lang="zh-TW" altLang="en-US" sz="3600" u="sng"/>
              <a:t>羅密歐</a:t>
            </a:r>
            <a:r>
              <a:rPr lang="zh-TW" altLang="en-US" sz="3600"/>
              <a:t>與友人和</a:t>
            </a:r>
            <a:r>
              <a:rPr lang="zh-TW" altLang="en-US" sz="3600" u="sng"/>
              <a:t>茱麗葉</a:t>
            </a:r>
            <a:r>
              <a:rPr lang="zh-TW" altLang="en-US" sz="3600"/>
              <a:t>的堂哥</a:t>
            </a:r>
            <a:r>
              <a:rPr lang="zh-TW" altLang="en-US" sz="3600" u="sng"/>
              <a:t>提伯特</a:t>
            </a:r>
            <a:r>
              <a:rPr lang="zh-TW" altLang="en-US" sz="3600">
                <a:solidFill>
                  <a:srgbClr val="0000CC"/>
                </a:solidFill>
              </a:rPr>
              <a:t>狹路相逢</a:t>
            </a:r>
            <a:r>
              <a:rPr lang="zh-TW" altLang="en-US" sz="3600"/>
              <a:t>，雙方發生激烈打鬥，互有死傷。</a:t>
            </a:r>
            <a:r>
              <a:rPr lang="zh-TW" altLang="en-US" sz="3600" u="sng"/>
              <a:t>羅密歐</a:t>
            </a:r>
            <a:r>
              <a:rPr lang="zh-TW" altLang="en-US" sz="3600"/>
              <a:t>也因而犯了殺人罪。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85434" y="548680"/>
            <a:ext cx="5786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90488"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狹路相逢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比喻仇人相遇。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85434" y="548680"/>
            <a:ext cx="686166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06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971600" y="548680"/>
            <a:ext cx="683264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 u="sng"/>
              <a:t>羅密歐</a:t>
            </a:r>
            <a:r>
              <a:rPr lang="zh-TW" altLang="en-US" sz="3600"/>
              <a:t>因為此案被判永遠不能回到</a:t>
            </a:r>
            <a:r>
              <a:rPr lang="zh-TW" altLang="en-US" sz="3600" u="sng"/>
              <a:t>維洛那</a:t>
            </a:r>
            <a:r>
              <a:rPr lang="zh-TW" altLang="en-US" sz="3600"/>
              <a:t>，而此時</a:t>
            </a:r>
            <a:r>
              <a:rPr lang="zh-TW" altLang="en-US" sz="3600" u="sng"/>
              <a:t>茱麗葉</a:t>
            </a:r>
            <a:r>
              <a:rPr lang="zh-TW" altLang="en-US" sz="3600"/>
              <a:t>被父親逼迫嫁給</a:t>
            </a:r>
            <a:r>
              <a:rPr lang="zh-TW" altLang="en-US" sz="3600" u="sng">
                <a:solidFill>
                  <a:srgbClr val="0000CC"/>
                </a:solidFill>
              </a:rPr>
              <a:t>帕里斯</a:t>
            </a:r>
            <a:r>
              <a:rPr lang="zh-TW" altLang="en-US" sz="3600">
                <a:solidFill>
                  <a:srgbClr val="0000CC"/>
                </a:solidFill>
              </a:rPr>
              <a:t>伯爵</a:t>
            </a:r>
            <a:r>
              <a:rPr lang="zh-TW" altLang="en-US" sz="3600"/>
              <a:t>。婚禮前一晚，在</a:t>
            </a:r>
            <a:r>
              <a:rPr lang="zh-TW" altLang="en-US" sz="3600" u="sng"/>
              <a:t>勞倫斯</a:t>
            </a:r>
            <a:r>
              <a:rPr lang="zh-TW" altLang="en-US" sz="3600"/>
              <a:t>神父的設計下，</a:t>
            </a:r>
            <a:r>
              <a:rPr lang="zh-TW" altLang="en-US" sz="3600" u="sng"/>
              <a:t>茱麗葉</a:t>
            </a:r>
            <a:r>
              <a:rPr lang="zh-TW" altLang="en-US" sz="3600"/>
              <a:t>喝下預備的藥水，打算藉著假死再伺機與</a:t>
            </a:r>
            <a:r>
              <a:rPr lang="zh-TW" altLang="en-US" sz="3600" u="sng"/>
              <a:t>羅密歐</a:t>
            </a:r>
            <a:r>
              <a:rPr lang="zh-TW" altLang="en-US" sz="3600"/>
              <a:t>相會。於是，婚禮變喪禮，</a:t>
            </a:r>
            <a:r>
              <a:rPr lang="zh-TW" altLang="en-US" sz="3600" u="sng"/>
              <a:t>茱麗葉</a:t>
            </a:r>
            <a:r>
              <a:rPr lang="zh-TW" altLang="en-US" sz="3600"/>
              <a:t>被送入了</a:t>
            </a:r>
            <a:r>
              <a:rPr lang="zh-TW" altLang="en-US" sz="3600" u="sng"/>
              <a:t>凱普雷特</a:t>
            </a:r>
            <a:r>
              <a:rPr lang="zh-TW" altLang="en-US" sz="3600"/>
              <a:t>家族的墓穴。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43042" y="548680"/>
            <a:ext cx="97257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90488" eaLnBrk="1" hangingPunct="1">
              <a:lnSpc>
                <a:spcPct val="80000"/>
              </a:lnSpc>
            </a:pPr>
            <a:r>
              <a:rPr lang="zh-TW" altLang="en-US" sz="3200" u="sng">
                <a:solidFill>
                  <a:srgbClr val="0000CC"/>
                </a:solidFill>
              </a:rPr>
              <a:t>帕里斯</a:t>
            </a:r>
            <a:r>
              <a:rPr lang="zh-TW" altLang="en-US" sz="3200">
                <a:solidFill>
                  <a:srgbClr val="0000CC"/>
                </a:solidFill>
              </a:rPr>
              <a:t>伯爵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為當時</a:t>
            </a:r>
            <a:r>
              <a:rPr lang="zh-TW" altLang="en-US" sz="3200" u="sng">
                <a:solidFill>
                  <a:srgbClr val="0000CC"/>
                </a:solidFill>
              </a:rPr>
              <a:t>維洛那城</a:t>
            </a:r>
            <a:endParaRPr lang="en-US" altLang="zh-TW" sz="3200" u="sng">
              <a:solidFill>
                <a:srgbClr val="0000CC"/>
              </a:solidFill>
            </a:endParaRPr>
          </a:p>
          <a:p>
            <a:pPr indent="90488"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　　　的統治者。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179512" y="548680"/>
            <a:ext cx="936104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42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835050" y="548680"/>
            <a:ext cx="683264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/>
              <a:t>陰錯陽差下，負責</a:t>
            </a:r>
            <a:r>
              <a:rPr lang="zh-TW" altLang="en-US" sz="3600">
                <a:solidFill>
                  <a:srgbClr val="0000CC"/>
                </a:solidFill>
              </a:rPr>
              <a:t>通報</a:t>
            </a:r>
            <a:r>
              <a:rPr lang="zh-TW" altLang="en-US" sz="3600" u="sng"/>
              <a:t>茱麗葉</a:t>
            </a:r>
            <a:r>
              <a:rPr lang="zh-TW" altLang="en-US" sz="3600"/>
              <a:t>假死消息的人未能及時告知</a:t>
            </a:r>
            <a:r>
              <a:rPr lang="zh-TW" altLang="en-US" sz="3600" u="sng"/>
              <a:t>羅密歐</a:t>
            </a:r>
            <a:r>
              <a:rPr lang="zh-TW" altLang="en-US" sz="3600"/>
              <a:t>。</a:t>
            </a:r>
            <a:r>
              <a:rPr lang="zh-TW" altLang="en-US" sz="3600" u="sng"/>
              <a:t>羅密歐</a:t>
            </a:r>
            <a:r>
              <a:rPr lang="zh-TW" altLang="en-US" sz="3600"/>
              <a:t>誤以為</a:t>
            </a:r>
            <a:r>
              <a:rPr lang="zh-TW" altLang="en-US" sz="3600" u="sng"/>
              <a:t>茱麗葉</a:t>
            </a:r>
            <a:r>
              <a:rPr lang="zh-TW" altLang="en-US" sz="3600"/>
              <a:t>已經身亡，於是來到</a:t>
            </a:r>
            <a:r>
              <a:rPr lang="zh-TW" altLang="en-US" sz="3600" u="sng"/>
              <a:t>凱普雷特</a:t>
            </a:r>
            <a:r>
              <a:rPr lang="zh-TW" altLang="en-US" sz="3600"/>
              <a:t>家族的墓穴，喝下毒藥死在</a:t>
            </a:r>
            <a:r>
              <a:rPr lang="zh-TW" altLang="en-US" sz="3600" u="sng"/>
              <a:t>茱麗葉</a:t>
            </a:r>
            <a:r>
              <a:rPr lang="zh-TW" altLang="en-US" sz="3600"/>
              <a:t>身旁。</a:t>
            </a:r>
            <a:r>
              <a:rPr lang="zh-TW" altLang="en-US" sz="3600" u="sng"/>
              <a:t>茱麗葉</a:t>
            </a:r>
            <a:r>
              <a:rPr lang="zh-TW" altLang="en-US" sz="3600"/>
              <a:t>醒來後，赫然看到</a:t>
            </a:r>
            <a:r>
              <a:rPr lang="zh-TW" altLang="en-US" sz="3600" u="sng"/>
              <a:t>羅密歐</a:t>
            </a:r>
            <a:r>
              <a:rPr lang="zh-TW" altLang="en-US" sz="3600"/>
              <a:t>的屍體，悲痛欲絕下，就拔出</a:t>
            </a:r>
            <a:r>
              <a:rPr lang="zh-TW" altLang="en-US" sz="3600" u="sng"/>
              <a:t>羅密歐</a:t>
            </a:r>
            <a:r>
              <a:rPr lang="zh-TW" altLang="en-US" sz="3600"/>
              <a:t>的佩劍自刎而死。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9512" y="548680"/>
            <a:ext cx="5786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90488"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通報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通知、傳達。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07622" y="548680"/>
            <a:ext cx="627428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66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4159037" y="548680"/>
            <a:ext cx="3508653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 u="sng"/>
              <a:t>勞倫斯</a:t>
            </a:r>
            <a:r>
              <a:rPr lang="zh-TW" altLang="en-US" sz="3600"/>
              <a:t>神父向兩家族的父母細訴了</a:t>
            </a:r>
            <a:r>
              <a:rPr lang="zh-TW" altLang="en-US" sz="3600" u="sng"/>
              <a:t>羅密歐</a:t>
            </a:r>
            <a:r>
              <a:rPr lang="zh-TW" altLang="en-US" sz="3600"/>
              <a:t>與</a:t>
            </a:r>
            <a:r>
              <a:rPr lang="zh-TW" altLang="en-US" sz="3600" u="sng"/>
              <a:t>茱麗葉</a:t>
            </a:r>
            <a:r>
              <a:rPr lang="zh-TW" altLang="en-US" sz="3600"/>
              <a:t>相愛的故事，痛失子女的雙方父母</a:t>
            </a:r>
            <a:r>
              <a:rPr lang="zh-TW" altLang="en-US" sz="3600">
                <a:solidFill>
                  <a:srgbClr val="0000CC"/>
                </a:solidFill>
              </a:rPr>
              <a:t>幡然醒悟</a:t>
            </a:r>
            <a:r>
              <a:rPr lang="zh-TW" altLang="en-US" sz="3600"/>
              <a:t>，因而化解積怨，從此和平相處。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9512" y="548680"/>
            <a:ext cx="5786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90488"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幡然醒悟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指澈底悔改、覺悟。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07622" y="548680"/>
            <a:ext cx="562009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048475"/>
            <a:ext cx="180000" cy="3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7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413"/>
            <a:ext cx="762000" cy="40322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故事簡介補充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170253" y="548680"/>
            <a:ext cx="7497437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450850" indent="-450850" eaLnBrk="1">
              <a:lnSpc>
                <a:spcPct val="120000"/>
              </a:lnSpc>
              <a:tabLst>
                <a:tab pos="0" algn="l"/>
              </a:tabLst>
            </a:pPr>
            <a:r>
              <a:rPr lang="zh-TW" altLang="en-US" sz="3600"/>
              <a:t>●</a:t>
            </a:r>
            <a:r>
              <a:rPr lang="zh-TW" altLang="en-US" sz="3600" u="sng"/>
              <a:t>維洛納城</a:t>
            </a:r>
            <a:r>
              <a:rPr lang="zh-TW" altLang="en-US" sz="3600"/>
              <a:t>：</a:t>
            </a:r>
            <a:r>
              <a:rPr lang="zh-TW" altLang="en-US" sz="3600" u="sng"/>
              <a:t>維洛納</a:t>
            </a:r>
            <a:r>
              <a:rPr lang="en-US" altLang="zh-TW" sz="3600"/>
              <a:t>︵Verona︶</a:t>
            </a:r>
            <a:r>
              <a:rPr lang="zh-TW" altLang="en-US" sz="3600" u="sng"/>
              <a:t>拉丁</a:t>
            </a:r>
            <a:r>
              <a:rPr lang="zh-TW" altLang="en-US" sz="3600"/>
              <a:t>語的意思是</a:t>
            </a:r>
            <a:r>
              <a:rPr lang="en-US" altLang="zh-TW" sz="3600"/>
              <a:t>﹁</a:t>
            </a:r>
            <a:r>
              <a:rPr lang="zh-TW" altLang="en-US" sz="3600"/>
              <a:t>高雅的城市</a:t>
            </a:r>
            <a:r>
              <a:rPr lang="en-US" altLang="zh-TW" sz="3600"/>
              <a:t>﹂</a:t>
            </a:r>
            <a:r>
              <a:rPr lang="zh-TW" altLang="en-US" sz="3600"/>
              <a:t>，公元前一世紀已是古</a:t>
            </a:r>
            <a:r>
              <a:rPr lang="zh-TW" altLang="en-US" sz="3600" u="sng"/>
              <a:t>羅馬帝國</a:t>
            </a:r>
            <a:r>
              <a:rPr lang="zh-TW" altLang="en-US" sz="3600"/>
              <a:t>時代的一個重要軍事要地，城中仍保留許多古</a:t>
            </a:r>
            <a:r>
              <a:rPr lang="zh-TW" altLang="en-US" sz="3600" u="sng"/>
              <a:t>羅馬</a:t>
            </a:r>
            <a:r>
              <a:rPr lang="zh-TW" altLang="en-US" sz="3600"/>
              <a:t>建築，現今城中心交通幹道的格局也還保持著古</a:t>
            </a:r>
            <a:r>
              <a:rPr lang="zh-TW" altLang="en-US" sz="3600" u="sng"/>
              <a:t>羅馬</a:t>
            </a:r>
            <a:r>
              <a:rPr lang="zh-TW" altLang="en-US" sz="3600"/>
              <a:t>時代的網狀結構，因而被視為</a:t>
            </a:r>
            <a:r>
              <a:rPr lang="zh-TW" altLang="en-US" sz="3600" u="sng"/>
              <a:t>義大利</a:t>
            </a:r>
            <a:r>
              <a:rPr lang="zh-TW" altLang="en-US" sz="3600"/>
              <a:t>第二大的古</a:t>
            </a:r>
            <a:r>
              <a:rPr lang="zh-TW" altLang="en-US" sz="3600" u="sng"/>
              <a:t>羅馬</a:t>
            </a:r>
            <a:r>
              <a:rPr lang="zh-TW" altLang="en-US" sz="3600"/>
              <a:t>城市，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6811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圓角矩形 221"/>
          <p:cNvSpPr/>
          <p:nvPr/>
        </p:nvSpPr>
        <p:spPr>
          <a:xfrm>
            <a:off x="7633032" y="857854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</a:rPr>
              <a:t>　</a:t>
            </a:r>
          </a:p>
        </p:txBody>
      </p:sp>
      <p:sp>
        <p:nvSpPr>
          <p:cNvPr id="225" name="圓角矩形 224"/>
          <p:cNvSpPr/>
          <p:nvPr/>
        </p:nvSpPr>
        <p:spPr>
          <a:xfrm>
            <a:off x="7023515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6408896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32" name="圓角矩形 31"/>
          <p:cNvSpPr/>
          <p:nvPr/>
        </p:nvSpPr>
        <p:spPr>
          <a:xfrm>
            <a:off x="5235275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</a:rPr>
              <a:t>　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2786056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4027392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Text Box 17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76767" y="2564903"/>
            <a:ext cx="615553" cy="14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800" b="1" dirty="0">
                <a:ea typeface="標楷體" pitchFamily="65" charset="-120"/>
              </a:rPr>
              <a:t>形音義</a:t>
            </a:r>
          </a:p>
        </p:txBody>
      </p:sp>
      <p:cxnSp>
        <p:nvCxnSpPr>
          <p:cNvPr id="77" name="直線接點 76"/>
          <p:cNvCxnSpPr/>
          <p:nvPr/>
        </p:nvCxnSpPr>
        <p:spPr>
          <a:xfrm>
            <a:off x="4071996" y="2547760"/>
            <a:ext cx="432000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圓角矩形 82"/>
          <p:cNvSpPr/>
          <p:nvPr/>
        </p:nvSpPr>
        <p:spPr>
          <a:xfrm>
            <a:off x="8242549" y="864144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</a:rPr>
              <a:t>　</a:t>
            </a:r>
          </a:p>
        </p:txBody>
      </p:sp>
      <p:sp>
        <p:nvSpPr>
          <p:cNvPr id="97" name="圓角矩形 96"/>
          <p:cNvSpPr/>
          <p:nvPr/>
        </p:nvSpPr>
        <p:spPr>
          <a:xfrm>
            <a:off x="4636909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109" name="圓角矩形 108"/>
          <p:cNvSpPr/>
          <p:nvPr/>
        </p:nvSpPr>
        <p:spPr>
          <a:xfrm>
            <a:off x="3395573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12" name="Text Box 17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357277" y="873064"/>
            <a:ext cx="615553" cy="315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課文結構表</a:t>
            </a:r>
          </a:p>
        </p:txBody>
      </p:sp>
      <p:sp>
        <p:nvSpPr>
          <p:cNvPr id="118" name="圓角矩形 117"/>
          <p:cNvSpPr/>
          <p:nvPr/>
        </p:nvSpPr>
        <p:spPr>
          <a:xfrm>
            <a:off x="2176539" y="864114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20" name="Text Box 17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25886" y="864116"/>
            <a:ext cx="615553" cy="24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課文賞析</a:t>
            </a:r>
          </a:p>
        </p:txBody>
      </p:sp>
      <p:sp>
        <p:nvSpPr>
          <p:cNvPr id="122" name="圓角矩形 121"/>
          <p:cNvSpPr/>
          <p:nvPr/>
        </p:nvSpPr>
        <p:spPr>
          <a:xfrm>
            <a:off x="976100" y="852965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24" name="Text Box 17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32111" y="864115"/>
            <a:ext cx="615553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問題與討論</a:t>
            </a:r>
          </a:p>
        </p:txBody>
      </p:sp>
      <p:sp>
        <p:nvSpPr>
          <p:cNvPr id="133" name="圓角矩形 132"/>
          <p:cNvSpPr/>
          <p:nvPr/>
        </p:nvSpPr>
        <p:spPr>
          <a:xfrm>
            <a:off x="1547209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35" name="Text Box 17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508175" y="864116"/>
            <a:ext cx="615553" cy="31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應用練習</a:t>
            </a:r>
          </a:p>
        </p:txBody>
      </p:sp>
      <p:sp>
        <p:nvSpPr>
          <p:cNvPr id="137" name="圓角矩形 136"/>
          <p:cNvSpPr/>
          <p:nvPr/>
        </p:nvSpPr>
        <p:spPr>
          <a:xfrm>
            <a:off x="363786" y="864116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39" name="Text Box 17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23528" y="864115"/>
            <a:ext cx="615553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閱讀小書房</a:t>
            </a:r>
          </a:p>
        </p:txBody>
      </p:sp>
      <p:sp>
        <p:nvSpPr>
          <p:cNvPr id="56" name="矩形 55">
            <a:hlinkClick r:id="rId8" action="ppaction://hlinksldjump"/>
          </p:cNvPr>
          <p:cNvSpPr/>
          <p:nvPr/>
        </p:nvSpPr>
        <p:spPr>
          <a:xfrm>
            <a:off x="6408896" y="3289346"/>
            <a:ext cx="522000" cy="720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補充</a:t>
            </a:r>
          </a:p>
        </p:txBody>
      </p:sp>
      <p:sp>
        <p:nvSpPr>
          <p:cNvPr id="66" name="Text Box 1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590543" y="864146"/>
            <a:ext cx="615553" cy="311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課文前哨站</a:t>
            </a:r>
          </a:p>
        </p:txBody>
      </p:sp>
      <p:sp>
        <p:nvSpPr>
          <p:cNvPr id="67" name="Text Box 17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985885" y="864144"/>
            <a:ext cx="615553" cy="31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題　　解</a:t>
            </a:r>
          </a:p>
        </p:txBody>
      </p:sp>
      <p:sp>
        <p:nvSpPr>
          <p:cNvPr id="68" name="Text Box 17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369254" y="864145"/>
            <a:ext cx="615553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作　　者</a:t>
            </a:r>
          </a:p>
        </p:txBody>
      </p:sp>
      <p:sp>
        <p:nvSpPr>
          <p:cNvPr id="69" name="Text Box 17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192125" y="864145"/>
            <a:ext cx="615553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課文動畫</a:t>
            </a:r>
          </a:p>
        </p:txBody>
      </p:sp>
      <p:sp>
        <p:nvSpPr>
          <p:cNvPr id="70" name="Text Box 178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8204919" y="864145"/>
            <a:ext cx="615553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學習重點</a:t>
            </a:r>
          </a:p>
        </p:txBody>
      </p:sp>
      <p:sp>
        <p:nvSpPr>
          <p:cNvPr id="71" name="Text Box 17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4590919" y="864145"/>
            <a:ext cx="615553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課文．注釋</a:t>
            </a:r>
          </a:p>
        </p:txBody>
      </p:sp>
      <p:sp>
        <p:nvSpPr>
          <p:cNvPr id="72" name="Text Box 178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3973202" y="852224"/>
            <a:ext cx="615553" cy="16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課文提問</a:t>
            </a:r>
          </a:p>
        </p:txBody>
      </p:sp>
      <p:sp>
        <p:nvSpPr>
          <p:cNvPr id="73" name="Text Box 178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2739279" y="852224"/>
            <a:ext cx="615553" cy="31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ea typeface="標楷體" pitchFamily="65" charset="-120"/>
              </a:rPr>
              <a:t>課文補充</a:t>
            </a:r>
          </a:p>
        </p:txBody>
      </p:sp>
      <p:sp>
        <p:nvSpPr>
          <p:cNvPr id="44" name="圓角矩形 43"/>
          <p:cNvSpPr/>
          <p:nvPr/>
        </p:nvSpPr>
        <p:spPr>
          <a:xfrm>
            <a:off x="5839286" y="873035"/>
            <a:ext cx="522000" cy="3132000"/>
          </a:xfrm>
          <a:prstGeom prst="roundRect">
            <a:avLst/>
          </a:prstGeom>
          <a:solidFill>
            <a:srgbClr val="99CC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</a:rPr>
              <a:t>　</a:t>
            </a:r>
          </a:p>
        </p:txBody>
      </p:sp>
      <p:sp>
        <p:nvSpPr>
          <p:cNvPr id="45" name="Text Box 178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5796136" y="873064"/>
            <a:ext cx="615553" cy="24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ea typeface="標楷體" pitchFamily="65" charset="-120"/>
              </a:rPr>
              <a:t>故事簡介</a:t>
            </a:r>
            <a:endParaRPr lang="zh-TW" altLang="en-US" sz="2800" b="1" dirty="0">
              <a:ea typeface="標楷體" pitchFamily="65" charset="-120"/>
            </a:endParaRPr>
          </a:p>
        </p:txBody>
      </p:sp>
      <p:sp>
        <p:nvSpPr>
          <p:cNvPr id="46" name="矩形 45">
            <a:hlinkClick r:id="rId18" action="ppaction://hlinksldjump"/>
          </p:cNvPr>
          <p:cNvSpPr/>
          <p:nvPr/>
        </p:nvSpPr>
        <p:spPr>
          <a:xfrm>
            <a:off x="5842912" y="3289346"/>
            <a:ext cx="522000" cy="720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補充</a:t>
            </a:r>
          </a:p>
        </p:txBody>
      </p:sp>
      <p:sp>
        <p:nvSpPr>
          <p:cNvPr id="47" name="矩形 46">
            <a:hlinkClick r:id="rId19" action="ppaction://hlinksldjump"/>
          </p:cNvPr>
          <p:cNvSpPr/>
          <p:nvPr/>
        </p:nvSpPr>
        <p:spPr>
          <a:xfrm>
            <a:off x="2172662" y="3289346"/>
            <a:ext cx="522000" cy="720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補充</a:t>
            </a:r>
          </a:p>
        </p:txBody>
      </p:sp>
    </p:spTree>
    <p:extLst>
      <p:ext uri="{BB962C8B-B14F-4D97-AF65-F5344CB8AC3E}">
        <p14:creationId xmlns:p14="http://schemas.microsoft.com/office/powerpoint/2010/main" val="199631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413"/>
            <a:ext cx="762000" cy="40322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>
                <a:ea typeface="標楷體" pitchFamily="65" charset="-120"/>
              </a:rPr>
              <a:t>故事簡介補充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5488632" y="548680"/>
            <a:ext cx="2179058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450850" indent="-450850" eaLnBrk="1">
              <a:lnSpc>
                <a:spcPct val="120000"/>
              </a:lnSpc>
              <a:tabLst>
                <a:tab pos="0" algn="l"/>
              </a:tabLst>
            </a:pPr>
            <a:r>
              <a:rPr lang="zh-TW" altLang="en-US" sz="3600"/>
              <a:t>　有</a:t>
            </a:r>
            <a:r>
              <a:rPr lang="en-US" altLang="zh-TW" sz="3600"/>
              <a:t>﹁</a:t>
            </a:r>
            <a:r>
              <a:rPr lang="zh-TW" altLang="en-US" sz="3600"/>
              <a:t>小</a:t>
            </a:r>
            <a:r>
              <a:rPr lang="zh-TW" altLang="en-US" sz="3600" u="sng"/>
              <a:t>羅馬</a:t>
            </a:r>
            <a:r>
              <a:rPr lang="en-US" altLang="zh-TW" sz="3600"/>
              <a:t>﹂</a:t>
            </a:r>
            <a:r>
              <a:rPr lang="zh-TW" altLang="en-US" sz="3600"/>
              <a:t>之稱，二○○○年入選</a:t>
            </a:r>
            <a:r>
              <a:rPr lang="zh-TW" altLang="en-US" sz="3600" u="sng"/>
              <a:t>聯合國教科文組織</a:t>
            </a:r>
            <a:r>
              <a:rPr lang="zh-TW" altLang="en-US" sz="3600"/>
              <a:t>的世界遺產名錄。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98176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Y\Desktop\截圖暫存區\11-106國文9下課本-L10羅密歐-0815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58616"/>
            <a:ext cx="7560000" cy="5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4"/>
          <p:cNvGrpSpPr>
            <a:grpSpLocks/>
          </p:cNvGrpSpPr>
          <p:nvPr/>
        </p:nvGrpSpPr>
        <p:grpSpPr bwMode="auto">
          <a:xfrm>
            <a:off x="2915816" y="4634256"/>
            <a:ext cx="2061693" cy="1603056"/>
            <a:chOff x="5869011" y="5031854"/>
            <a:chExt cx="2060509" cy="1603977"/>
          </a:xfrm>
        </p:grpSpPr>
        <p:pic>
          <p:nvPicPr>
            <p:cNvPr id="11" name="Picture 2" descr="D:\PPT\國中國文\按鈕\動畫按鈕.pn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628" y="5031854"/>
              <a:ext cx="6667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>
              <a:hlinkClick r:id="rId3" action="ppaction://hlinkfile"/>
            </p:cNvPr>
            <p:cNvSpPr txBox="1"/>
            <p:nvPr/>
          </p:nvSpPr>
          <p:spPr>
            <a:xfrm>
              <a:off x="5869011" y="5619585"/>
              <a:ext cx="2060509" cy="1016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羅密歐與茱麗葉</a:t>
              </a:r>
            </a:p>
            <a:p>
              <a:pPr algn="ctr">
                <a:defRPr/>
              </a:pPr>
              <a:r>
                <a:rPr lang="zh-TW" altLang="en-US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樓臺會</a:t>
              </a:r>
              <a:endPara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en-US" altLang="zh-TW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(06:36)</a:t>
              </a:r>
              <a:endPara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課文動畫</a:t>
            </a:r>
          </a:p>
        </p:txBody>
      </p:sp>
    </p:spTree>
    <p:extLst>
      <p:ext uri="{BB962C8B-B14F-4D97-AF65-F5344CB8AC3E}">
        <p14:creationId xmlns:p14="http://schemas.microsoft.com/office/powerpoint/2010/main" val="74332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6868705" y="578792"/>
            <a:ext cx="1015663" cy="565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b="1">
                <a:solidFill>
                  <a:srgbClr val="4C0000"/>
                </a:solidFill>
                <a:latin typeface="標楷體" pitchFamily="65" charset="-120"/>
                <a:ea typeface="標楷體" pitchFamily="65" charset="-120"/>
              </a:rPr>
              <a:t>前情提要</a:t>
            </a:r>
            <a:endParaRPr lang="en-US" altLang="zh-TW" sz="3600" b="1" dirty="0">
              <a:solidFill>
                <a:srgbClr val="4C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115616" y="578792"/>
            <a:ext cx="60016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和友人混入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家所舉辦的面具舞會，在與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共舞後，彼此一見鍾情。舞會結束，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想伺機對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傾訴愛意，於是脫離同伴，獨自潛入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家的花園。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65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713722" y="548680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友人遍尋不著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，便刻意以他先前追求美少女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羅莎琳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不成一事加以嘲笑，好刺激他現身。但執意要見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不願現身，友人只好離去。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45356" y="548680"/>
            <a:ext cx="2154436" cy="58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羅莎琳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為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凱普雷特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的姪女，因而收到舞會的邀請。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原要追求的是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羅莎琳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，因而混入舞會想藉機親近她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6084168" y="1556792"/>
            <a:ext cx="0" cy="460851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6084168" y="187300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5220072" y="548680"/>
            <a:ext cx="0" cy="50405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30246" y="578792"/>
            <a:ext cx="6334042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第二場　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義大利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維洛那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家的花園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上場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（獨白）：沒有受過傷的人，才會譏笑別人身上的疤痕。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出現在窗邊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 bwMode="auto">
          <a:xfrm>
            <a:off x="7164288" y="479715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課文提問１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63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93642" y="578792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（獨白）：輕聲點！從窗口透出來的是什麼光？ 那是東方，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就是太陽！升起來吧，美麗的太陽！讓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妒妳的月亮消失吧！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>
            <a:hlinkClick r:id="rId3" action="ppaction://hlinksldjump"/>
          </p:cNvPr>
          <p:cNvSpPr/>
          <p:nvPr/>
        </p:nvSpPr>
        <p:spPr bwMode="auto">
          <a:xfrm>
            <a:off x="179512" y="4782920"/>
            <a:ext cx="576000" cy="1526400"/>
          </a:xfrm>
          <a:prstGeom prst="roundRect">
            <a:avLst/>
          </a:prstGeom>
          <a:gradFill>
            <a:gsLst>
              <a:gs pos="71000">
                <a:srgbClr val="CCFF66"/>
              </a:gs>
              <a:gs pos="38000">
                <a:srgbClr val="AFE85B"/>
              </a:gs>
              <a:gs pos="12000">
                <a:srgbClr val="92D05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0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音義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嫉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zh-TW" altLang="en-US" sz="20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 bwMode="auto">
          <a:xfrm>
            <a:off x="7164288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課文提問２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93660" y="1139164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譬喻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5148064" y="692696"/>
            <a:ext cx="184150" cy="395288"/>
            <a:chOff x="6662738" y="362585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4139952" y="1124744"/>
            <a:ext cx="184150" cy="395288"/>
            <a:chOff x="5895824" y="2577600"/>
            <a:chExt cx="184452" cy="395288"/>
          </a:xfrm>
        </p:grpSpPr>
        <p:sp>
          <p:nvSpPr>
            <p:cNvPr id="14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5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110916" y="2003260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感嘆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4292352" y="1556792"/>
            <a:ext cx="184150" cy="395288"/>
            <a:chOff x="6662738" y="3625850"/>
            <a:chExt cx="184452" cy="39528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2627784" y="1098796"/>
            <a:ext cx="184150" cy="395288"/>
            <a:chOff x="5895824" y="2577600"/>
            <a:chExt cx="184452" cy="395288"/>
          </a:xfrm>
        </p:grpSpPr>
        <p:sp>
          <p:nvSpPr>
            <p:cNvPr id="2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724293" y="1363802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提問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上彎箭號 24"/>
          <p:cNvSpPr/>
          <p:nvPr/>
        </p:nvSpPr>
        <p:spPr bwMode="auto">
          <a:xfrm>
            <a:off x="4427984" y="1011975"/>
            <a:ext cx="245391" cy="483078"/>
          </a:xfrm>
          <a:prstGeom prst="bentUpArrow">
            <a:avLst>
              <a:gd name="adj1" fmla="val 25000"/>
              <a:gd name="adj2" fmla="val 35351"/>
              <a:gd name="adj3" fmla="val 40526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" name="上彎箭號 25"/>
          <p:cNvSpPr/>
          <p:nvPr/>
        </p:nvSpPr>
        <p:spPr bwMode="auto">
          <a:xfrm flipV="1">
            <a:off x="5940152" y="645573"/>
            <a:ext cx="245391" cy="648072"/>
          </a:xfrm>
          <a:prstGeom prst="bentUpArrow">
            <a:avLst>
              <a:gd name="adj1" fmla="val 25000"/>
              <a:gd name="adj2" fmla="val 35351"/>
              <a:gd name="adj3" fmla="val 40526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276872"/>
            <a:ext cx="228572" cy="2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206712" y="578792"/>
            <a:ext cx="267765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啊！那是我的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意中人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，她是我的愛！唉，但願她知道我愛她！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3995936" y="548680"/>
            <a:ext cx="97257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意中人：心中所思念或屬意的人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869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661126" y="578792"/>
            <a:ext cx="6223242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她的眼睛把整個天空照得如此明亮，安睡的鳥兒以為即將破曉而開始歌唱。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瞧！她用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纖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手托住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香腮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，多美啊！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啊，但願我是她手上的手套，可以輕撫她的臉龐！</a:t>
            </a: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1257076" y="548680"/>
            <a:ext cx="5786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香腮：指女性的面頰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>
            <a:hlinkClick r:id="rId3" action="ppaction://hlinksldjump"/>
          </p:cNvPr>
          <p:cNvSpPr/>
          <p:nvPr/>
        </p:nvSpPr>
        <p:spPr bwMode="auto">
          <a:xfrm>
            <a:off x="179512" y="4782920"/>
            <a:ext cx="576000" cy="1526400"/>
          </a:xfrm>
          <a:prstGeom prst="roundRect">
            <a:avLst/>
          </a:prstGeom>
          <a:gradFill>
            <a:gsLst>
              <a:gs pos="71000">
                <a:srgbClr val="CCFF66"/>
              </a:gs>
              <a:gs pos="38000">
                <a:srgbClr val="AFE85B"/>
              </a:gs>
              <a:gs pos="12000">
                <a:srgbClr val="92D05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0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音義 </a:t>
            </a:r>
            <a:r>
              <a:rPr lang="zh-TW" altLang="en-US" sz="2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纖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zh-TW" altLang="en-US" sz="20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08920"/>
            <a:ext cx="232381" cy="232381"/>
          </a:xfrm>
          <a:prstGeom prst="rect">
            <a:avLst/>
          </a:prstGeom>
        </p:spPr>
      </p:pic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726540" y="548680"/>
            <a:ext cx="67710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情人眼中出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西施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，無一不美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948264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6084168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6945708" y="187300"/>
            <a:ext cx="57862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>
            <a:off x="3563888" y="665809"/>
            <a:ext cx="0" cy="132303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5292080" y="665808"/>
            <a:ext cx="0" cy="398732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4355976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352535" y="114777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誇飾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7506939" y="677317"/>
            <a:ext cx="184150" cy="395288"/>
            <a:chOff x="6662738" y="3625850"/>
            <a:chExt cx="184452" cy="39528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5828010" y="3897808"/>
            <a:ext cx="184150" cy="395288"/>
            <a:chOff x="5895824" y="2577600"/>
            <a:chExt cx="184452" cy="395288"/>
          </a:xfrm>
        </p:grpSpPr>
        <p:sp>
          <p:nvSpPr>
            <p:cNvPr id="2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987824" y="1093104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感嘆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5" name="群組 24"/>
          <p:cNvGrpSpPr>
            <a:grpSpLocks/>
          </p:cNvGrpSpPr>
          <p:nvPr/>
        </p:nvGrpSpPr>
        <p:grpSpPr bwMode="auto">
          <a:xfrm>
            <a:off x="3163714" y="692696"/>
            <a:ext cx="184150" cy="395288"/>
            <a:chOff x="6662738" y="3625850"/>
            <a:chExt cx="184452" cy="395288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7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群組 27"/>
          <p:cNvGrpSpPr>
            <a:grpSpLocks/>
          </p:cNvGrpSpPr>
          <p:nvPr/>
        </p:nvGrpSpPr>
        <p:grpSpPr bwMode="auto">
          <a:xfrm>
            <a:off x="2267744" y="5229200"/>
            <a:ext cx="184150" cy="395288"/>
            <a:chOff x="5895824" y="2577600"/>
            <a:chExt cx="184452" cy="395288"/>
          </a:xfrm>
        </p:grpSpPr>
        <p:sp>
          <p:nvSpPr>
            <p:cNvPr id="29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0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55" y="4797152"/>
            <a:ext cx="180000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2922" y="578792"/>
            <a:ext cx="52814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（獨白）：唉呀！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（獨白）：她說話了。啊，再說下去吧！夜空中，她在我的頭頂閃耀，有如舞動雙翅的天使，輕踩著雲朵在天空悠然而過。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17059" y="566124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譬喻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5683994" y="5265960"/>
            <a:ext cx="184150" cy="395288"/>
            <a:chOff x="6662738" y="3625850"/>
            <a:chExt cx="184452" cy="395288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3275856" y="4365104"/>
            <a:ext cx="184150" cy="395288"/>
            <a:chOff x="5895824" y="257760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215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522685" y="578792"/>
            <a:ext cx="60016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（獨白）：啊！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啊，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！為什麼你偏偏是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？否認你的父親，拋棄你的姓名吧！如果你不願意，那麼只要你宣誓做我的愛人，我將不再是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家族的人。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24556" y="501317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solidFill>
                  <a:srgbClr val="FF0066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endParaRPr kumimoji="0" lang="zh-TW" altLang="en-US" sz="2400" dirty="0">
              <a:solidFill>
                <a:srgbClr val="FF0066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1092" y="548680"/>
            <a:ext cx="15265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的話與後段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願意放棄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蒙塔古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家族與自己姓氏的說法呼應，可見兩人感情的真摰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4134148" y="5244008"/>
            <a:ext cx="0" cy="9212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3342060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4106970" y="187300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1619672" y="665808"/>
            <a:ext cx="0" cy="3555279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2411760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圓角矩形 12">
            <a:hlinkClick r:id="rId3" action="ppaction://hlinksldjump"/>
          </p:cNvPr>
          <p:cNvSpPr/>
          <p:nvPr/>
        </p:nvSpPr>
        <p:spPr bwMode="auto">
          <a:xfrm>
            <a:off x="7236360" y="299695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課文提問３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>
            <a:hlinkClick r:id="rId4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課文提問４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6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90656" y="1268760"/>
            <a:ext cx="685800" cy="4032447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 dirty="0">
                <a:ea typeface="標楷體" pitchFamily="65" charset="-120"/>
              </a:rPr>
              <a:t>學習重點</a:t>
            </a: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3494894" y="603250"/>
            <a:ext cx="4173450" cy="570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901700" indent="-9017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latin typeface="Times New Roman" pitchFamily="18" charset="0"/>
                <a:ea typeface="標楷體" pitchFamily="65" charset="-120"/>
              </a:rPr>
              <a:t>一、認識</a:t>
            </a:r>
            <a:r>
              <a:rPr kumimoji="1" lang="zh-TW" altLang="en-US" sz="3600" u="sng">
                <a:latin typeface="Times New Roman" pitchFamily="18" charset="0"/>
                <a:ea typeface="標楷體" pitchFamily="65" charset="-120"/>
              </a:rPr>
              <a:t>莎士比亞</a:t>
            </a:r>
            <a:r>
              <a:rPr kumimoji="1" lang="zh-TW" altLang="en-US" sz="3600">
                <a:latin typeface="Times New Roman" pitchFamily="18" charset="0"/>
                <a:ea typeface="標楷體" pitchFamily="65" charset="-120"/>
              </a:rPr>
              <a:t>及其文學成就。</a:t>
            </a:r>
          </a:p>
          <a:p>
            <a:pPr marL="901700" indent="-9017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latin typeface="Times New Roman" pitchFamily="18" charset="0"/>
                <a:ea typeface="標楷體" pitchFamily="65" charset="-120"/>
              </a:rPr>
              <a:t>二、學習運用對話方式表達人物的心理情緒。</a:t>
            </a:r>
          </a:p>
          <a:p>
            <a:pPr marL="901700" indent="-9017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>
                <a:latin typeface="Times New Roman" pitchFamily="18" charset="0"/>
                <a:ea typeface="標楷體" pitchFamily="65" charset="-120"/>
              </a:rPr>
              <a:t>三、培養並提升閱讀劇本的興趣及素養。</a:t>
            </a:r>
            <a:endParaRPr kumimoji="1" lang="zh-TW" altLang="en-US" sz="36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81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71925" y="578792"/>
            <a:ext cx="61124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（獨白）：我是繼續聽下去呢，還是現在就和她說話？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（獨白）：只有你的姓氏才是我的仇敵，但姓氏又有何意義呢？即使你不姓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蒙塔古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，你仍然是你。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16016" y="474817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激問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4891906" y="4293096"/>
            <a:ext cx="184150" cy="395288"/>
            <a:chOff x="6662738" y="3625850"/>
            <a:chExt cx="184452" cy="395288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3275856" y="3429000"/>
            <a:ext cx="184150" cy="395288"/>
            <a:chOff x="5895824" y="257760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058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267744" y="578792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玫瑰即使換個稱呼，它依舊芬芳。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要是換個姓氏，也無損他的可愛完美。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，拋棄你的姓氏吧，我願意把整個心靈託付給你。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257324" y="548680"/>
            <a:ext cx="21544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此句強調名稱只是個符號，最重要的是事物的本質。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愛的是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本人，不管他叫什麼名字，都是她的所愛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6502286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H="1">
            <a:off x="5638190" y="665808"/>
            <a:ext cx="0" cy="492343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6475108" y="187300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4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4846102" y="665808"/>
            <a:ext cx="0" cy="499544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圓角矩形 10">
            <a:hlinkClick r:id="rId3" action="ppaction://hlinksldjump"/>
          </p:cNvPr>
          <p:cNvSpPr/>
          <p:nvPr/>
        </p:nvSpPr>
        <p:spPr bwMode="auto">
          <a:xfrm>
            <a:off x="7236360" y="299695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課文提問５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>
            <a:hlinkClick r:id="rId4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課文提問６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3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P122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63688" y="578792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：那麼我就聽妳的話，妳只要稱我為愛人，我就擁有一個新的稱呼。從今以後，再也不叫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了。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：你是誰？在黑夜裡，偷聽我的心事！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82834" y="213285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solidFill>
                  <a:srgbClr val="FF0066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endParaRPr kumimoji="0" lang="zh-TW" altLang="en-US" sz="2400" dirty="0">
              <a:solidFill>
                <a:srgbClr val="FF0066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82834" y="2492896"/>
            <a:ext cx="6771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●Ａ與Ｂ相互呼應。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107504" y="548680"/>
            <a:ext cx="11695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呼應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的說法，可見兩人對愛情的堅貞義無反顧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5998230" y="2492896"/>
            <a:ext cx="0" cy="3168351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5206142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5923666" y="187300"/>
            <a:ext cx="57862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5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3477950" y="665808"/>
            <a:ext cx="0" cy="4995439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4342046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圓角矩形 19">
            <a:hlinkClick r:id="rId3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課文提問７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6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P122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71925" y="578792"/>
            <a:ext cx="61124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：我不知道該如何告訴妳我的姓名，因為它是妳的仇敵，我痛恨它！就算寫出來，我也會把它撕碎。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：儘管短短幾句話，我已認出你的聲音，你不就是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蒙塔古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家的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94892" y="2852936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激問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4067944" y="2457648"/>
            <a:ext cx="184150" cy="395288"/>
            <a:chOff x="6662738" y="3625850"/>
            <a:chExt cx="184452" cy="395288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2411760" y="4833912"/>
            <a:ext cx="184150" cy="395288"/>
            <a:chOff x="5895824" y="257760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51520" y="548680"/>
            <a:ext cx="11695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可見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的聲音、形貌已深印在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心中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3563888" y="2479450"/>
            <a:ext cx="0" cy="368585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2771800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824742" y="404664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6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835696" y="678504"/>
            <a:ext cx="0" cy="45506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 animBg="1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P122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403648" y="578792"/>
            <a:ext cx="61124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：美麗的姑娘，妳要是不喜歡，我就不姓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蒙塔古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，也不叫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：你怎麼會到這兒來？攀爬這花園的高牆不容易呀。若是被我家裡的人發現，一定不讓你活命。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5496" y="548680"/>
            <a:ext cx="13665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與下句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﹁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假如他們發現你，絕對不會放過你！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﹂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可看出兩個家族的仇恨有多深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2403523" y="2060848"/>
            <a:ext cx="0" cy="410445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619547" y="403994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7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1539427" y="665808"/>
            <a:ext cx="0" cy="405933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圓角矩形 9">
            <a:hlinkClick r:id="rId3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課文提問８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P123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71925" y="578792"/>
            <a:ext cx="611244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：石頭圍成的高牆怎能阻隔愛情？是愛情輕盈的翅膀讓我飛了過來。愛情讓人有勇氣敢於冒險，所以妳的家人也攔不住我。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：假如他們發現你，絕對不會放過你！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063816" y="548680"/>
            <a:ext cx="62786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200" b="1">
                <a:solidFill>
                  <a:srgbClr val="006600"/>
                </a:solidFill>
                <a:latin typeface="+mn-ea"/>
                <a:ea typeface="+mn-ea"/>
              </a:rPr>
              <a:t>8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可以看出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感情的強烈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6948264" y="2479452"/>
            <a:ext cx="0" cy="368585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H="1">
            <a:off x="6156176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6849078" y="187300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8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3635896" y="665808"/>
            <a:ext cx="0" cy="362728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5292080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4499992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08304" y="3019986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激問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7424897" y="2479452"/>
            <a:ext cx="184150" cy="395288"/>
            <a:chOff x="6662738" y="3625850"/>
            <a:chExt cx="184452" cy="395288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6548090" y="2924944"/>
            <a:ext cx="184150" cy="395288"/>
            <a:chOff x="5895824" y="2577600"/>
            <a:chExt cx="184452" cy="39528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623084" y="2901036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轉化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上彎箭號 20"/>
          <p:cNvSpPr/>
          <p:nvPr/>
        </p:nvSpPr>
        <p:spPr bwMode="auto">
          <a:xfrm>
            <a:off x="5796136" y="3839300"/>
            <a:ext cx="245391" cy="483078"/>
          </a:xfrm>
          <a:prstGeom prst="bentUpArrow">
            <a:avLst>
              <a:gd name="adj1" fmla="val 25000"/>
              <a:gd name="adj2" fmla="val 35351"/>
              <a:gd name="adj3" fmla="val 40526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上彎箭號 21"/>
          <p:cNvSpPr/>
          <p:nvPr/>
        </p:nvSpPr>
        <p:spPr bwMode="auto">
          <a:xfrm flipV="1">
            <a:off x="7638977" y="2420888"/>
            <a:ext cx="245391" cy="648072"/>
          </a:xfrm>
          <a:prstGeom prst="bentUpArrow">
            <a:avLst>
              <a:gd name="adj1" fmla="val 25000"/>
              <a:gd name="adj2" fmla="val 35351"/>
              <a:gd name="adj3" fmla="val 40526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8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/>
      <p:bldP spid="20" grpId="0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P123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2922" y="578792"/>
            <a:ext cx="52814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：唉！妳的眼睛比他們二十把劍還要厲害，只要妳溫柔甜蜜地望著我，我對他們的敵意便無所畏懼。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：我怎麼也不願讓他們在這兒看到你。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08304" y="386104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誇飾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7484194" y="3415556"/>
            <a:ext cx="184150" cy="395288"/>
            <a:chOff x="6662738" y="3625850"/>
            <a:chExt cx="184452" cy="395288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5025728" y="4797152"/>
            <a:ext cx="184150" cy="395288"/>
            <a:chOff x="5895824" y="257760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07504" y="548680"/>
            <a:ext cx="264687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雖然珍惜與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的相聚，但考量兩個家族仇恨極深，故擔心他的安危。相較於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的義無反顧，顯得較為冷靜、謹慎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3491880" y="2492896"/>
            <a:ext cx="0" cy="367240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3824742" y="403324"/>
            <a:ext cx="60324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9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2771800" y="665809"/>
            <a:ext cx="0" cy="3231244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P123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96198" y="578792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：在這黑夜裡，不會被他們發現。只要妳愛我，被他們看見又何妨呢？得不到妳的愛，活著也是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苟延殘喘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，倒不如讓他們的仇恨結束我的生命。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課文提問９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48"/>
          <p:cNvSpPr>
            <a:spLocks noChangeArrowheads="1"/>
          </p:cNvSpPr>
          <p:nvPr/>
        </p:nvSpPr>
        <p:spPr bwMode="auto">
          <a:xfrm>
            <a:off x="1475656" y="548680"/>
            <a:ext cx="5786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苟延殘喘：勉強存續生命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66818" y="386104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激問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5883411" y="3415556"/>
            <a:ext cx="184150" cy="395288"/>
            <a:chOff x="6662738" y="3625850"/>
            <a:chExt cx="184452" cy="395288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1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5120971" y="4761904"/>
            <a:ext cx="184150" cy="395288"/>
            <a:chOff x="5895824" y="2577600"/>
            <a:chExt cx="184452" cy="395288"/>
          </a:xfrm>
        </p:grpSpPr>
        <p:sp>
          <p:nvSpPr>
            <p:cNvPr id="13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4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77568" y="566124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轉化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5120971" y="5229200"/>
            <a:ext cx="184150" cy="395288"/>
            <a:chOff x="6662738" y="3625850"/>
            <a:chExt cx="184452" cy="395288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2590206" y="2529656"/>
            <a:ext cx="184150" cy="395288"/>
            <a:chOff x="5895824" y="2577600"/>
            <a:chExt cx="184452" cy="395288"/>
          </a:xfrm>
        </p:grpSpPr>
        <p:sp>
          <p:nvSpPr>
            <p:cNvPr id="20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1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45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2922" y="578792"/>
            <a:ext cx="52814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：是誰指點你找到這個地方的？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：是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愛神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引領我來到此地。哪怕妳在最荒遠的海濱，我雖然不是舵手，也會像商人尋寶般去冒險追尋。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124922" y="548680"/>
            <a:ext cx="264687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愛神：指</a:t>
            </a:r>
            <a:r>
              <a:rPr lang="zh-TW" altLang="en-US" sz="3200" u="sng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羅馬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神話中專司戀愛的神。傳說是女神</a:t>
            </a:r>
            <a:r>
              <a:rPr lang="zh-TW" altLang="en-US" sz="3200" u="sng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維納斯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的兒子，名叫</a:t>
            </a:r>
            <a:r>
              <a:rPr lang="zh-TW" altLang="en-US" sz="3200" u="sng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邱比特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，常被塑造成手拿弓箭，背部有一對翅膀的男童形象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12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375715" y="578792"/>
            <a:ext cx="350865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：幸虧黑夜替我罩上了面紗，否則剛才被你偷聽到我的心事，你一定會看見我羞愧臉紅。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631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5"/>
          <p:cNvSpPr txBox="1">
            <a:spLocks noChangeArrowheads="1"/>
          </p:cNvSpPr>
          <p:nvPr/>
        </p:nvSpPr>
        <p:spPr bwMode="auto">
          <a:xfrm>
            <a:off x="7106913" y="548680"/>
            <a:ext cx="849463" cy="58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3600">
                <a:solidFill>
                  <a:srgbClr val="0000CC"/>
                </a:solidFill>
              </a:rPr>
              <a:t>劇本簡介</a:t>
            </a:r>
            <a:endParaRPr lang="zh-TW" altLang="en-US" sz="3600" dirty="0">
              <a:solidFill>
                <a:srgbClr val="0000CC"/>
              </a:solidFill>
              <a:latin typeface="標楷體" pitchFamily="65" charset="-12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734156" y="548680"/>
            <a:ext cx="350865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</a:pPr>
            <a:r>
              <a:rPr lang="en-US" altLang="zh-TW" sz="3600"/>
              <a:t>	</a:t>
            </a:r>
            <a:r>
              <a:rPr lang="zh-TW" altLang="en-US" sz="3600"/>
              <a:t>劇本是一種文學形式，又稱腳本，是戲劇表演時的文本基礎，通常由臺詞和舞臺提示所構成。臺詞包括對話、</a:t>
            </a:r>
            <a:r>
              <a:rPr lang="zh-TW" altLang="en-US" sz="3600">
                <a:solidFill>
                  <a:srgbClr val="0000CC"/>
                </a:solidFill>
              </a:rPr>
              <a:t>獨白</a:t>
            </a:r>
            <a:r>
              <a:rPr lang="zh-TW" altLang="en-US" sz="3600"/>
              <a:t>、旁白或唱詞，</a:t>
            </a:r>
            <a:endParaRPr lang="zh-TW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884368" y="1268760"/>
            <a:ext cx="8024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eaLnBrk="1" hangingPunct="1"/>
            <a:r>
              <a:rPr lang="zh-TW" altLang="zh-TW" sz="3600" kern="1200" dirty="0">
                <a:latin typeface="Arial" pitchFamily="34" charset="0"/>
                <a:ea typeface="標楷體" pitchFamily="65" charset="-120"/>
                <a:cs typeface="+mn-cs"/>
              </a:rPr>
              <a:t>課文前哨站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-22348" y="548680"/>
            <a:ext cx="37302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獨白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是戲劇、電影中角色或文學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作品中人物獨自抒發個人感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情和願望的話，是說給觀眾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聽的。</a:t>
            </a:r>
            <a:r>
              <a:rPr lang="zh-TW" altLang="en-US" sz="3200" u="sng">
                <a:solidFill>
                  <a:srgbClr val="0000CC"/>
                </a:solidFill>
              </a:rPr>
              <a:t>莎翁</a:t>
            </a:r>
            <a:r>
              <a:rPr lang="zh-TW" altLang="en-US" sz="3200">
                <a:solidFill>
                  <a:srgbClr val="0000CC"/>
                </a:solidFill>
              </a:rPr>
              <a:t>的戲劇十分擅長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運用獨白，藉由人物內心的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表白，可以更充分地展示人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物的思想、性格，使讀者更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深刻地理解人物的思想感情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和精神面貌。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07505" y="548680"/>
            <a:ext cx="3626652" cy="6192688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79712" y="548680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英俊的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，我對你太痴情了，你可能會覺得我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舉止輕浮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。原諒我吧，是黑夜洩漏了我深藏心底的祕密，不要把我的主動示愛視為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輕佻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755576" y="548680"/>
            <a:ext cx="116955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舉止輕浮：言行隨便不莊重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</a:p>
          <a:p>
            <a:pPr eaLnBrk="1" hangingPunct="1"/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輕佻：行為舉止不莊重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32040" y="4666580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轉化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5075443" y="4293096"/>
            <a:ext cx="184150" cy="395288"/>
            <a:chOff x="6662738" y="3625850"/>
            <a:chExt cx="184452" cy="395288"/>
          </a:xfrm>
        </p:grpSpPr>
        <p:sp>
          <p:nvSpPr>
            <p:cNvPr id="9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0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4211960" y="4761904"/>
            <a:ext cx="184150" cy="395288"/>
            <a:chOff x="5895824" y="2577600"/>
            <a:chExt cx="184452" cy="395288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3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圓角矩形 13">
            <a:hlinkClick r:id="rId3" action="ppaction://hlinksldjump"/>
          </p:cNvPr>
          <p:cNvSpPr/>
          <p:nvPr/>
        </p:nvSpPr>
        <p:spPr bwMode="auto">
          <a:xfrm>
            <a:off x="7236360" y="471091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252000" cy="4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375715" y="578792"/>
            <a:ext cx="350865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：姑娘，妳看皎潔的月光把樹梢染成一片銀白，讓我對著聖潔的月亮發誓｜｜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169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635896" y="578792"/>
            <a:ext cx="3508653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：啊！千萬不要對著月亮發誓，月有陰晴圓缺，你若對著它發誓，愛情也會像它一樣無常。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 bwMode="auto">
          <a:xfrm>
            <a:off x="7236360" y="3140968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619672" y="548680"/>
            <a:ext cx="166199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顯示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內心對愛情既期待又怕受傷害，也是全劇結局發展的伏筆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6228184" y="2492896"/>
            <a:ext cx="0" cy="367240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5436096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6153620" y="187300"/>
            <a:ext cx="578620" cy="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10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3779912" y="665809"/>
            <a:ext cx="0" cy="274224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>
            <a:off x="4572000" y="69269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圓角矩形 12">
            <a:hlinkClick r:id="rId4" action="ppaction://hlinksldjump"/>
          </p:cNvPr>
          <p:cNvSpPr/>
          <p:nvPr/>
        </p:nvSpPr>
        <p:spPr bwMode="auto">
          <a:xfrm>
            <a:off x="7236296" y="4782920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1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P124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2922" y="578792"/>
            <a:ext cx="52814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：那麼我要對什麼發誓呢？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：根本不必對什麼發誓，如果一定要的話，就以你真誠的自我來發誓吧，我一定會相信你的。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392034" y="548680"/>
            <a:ext cx="11695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點出愛情最重要的是誠心，而非花俏動人的語詞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220072" y="2492896"/>
            <a:ext cx="0" cy="367240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H="1">
            <a:off x="4427984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5120886" y="187300"/>
            <a:ext cx="603242" cy="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11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3563888" y="665808"/>
            <a:ext cx="0" cy="4563391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P125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72043" y="578792"/>
            <a:ext cx="5392245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舉起手發誓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：假如我心底真摯的愛情｜｜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：好了，不要發誓。儘管我喜歡你，卻不願今晚就立下愛的誓約。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 bwMode="auto">
          <a:xfrm>
            <a:off x="7236360" y="3140968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>
            <a:hlinkClick r:id="rId4" action="ppaction://hlinksldjump"/>
          </p:cNvPr>
          <p:cNvSpPr/>
          <p:nvPr/>
        </p:nvSpPr>
        <p:spPr bwMode="auto">
          <a:xfrm>
            <a:off x="7236296" y="4782920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634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P125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713722" y="578792"/>
            <a:ext cx="51706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這樣私訂終身太輕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率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，怕會像閃電般來得突然，卻快速消逝。親愛的，晚安，等我們下次見面時，愛情的</a:t>
            </a:r>
            <a:r>
              <a:rPr lang="zh-TW" altLang="en-US" sz="36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蓓蕾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會在夏日和風的吹拂下，開出美麗的花朵。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2166700" y="548680"/>
            <a:ext cx="67710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蓓蕾：含苞未開的花朵</a:t>
            </a:r>
            <a:r>
              <a:rPr lang="en-US" altLang="zh-TW" sz="32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︶</a:t>
            </a:r>
            <a:endParaRPr lang="en-US" altLang="zh-TW" sz="320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467544" y="548680"/>
            <a:ext cx="166199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其實兩人已互許終身，作者似乎也藉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的話來預示兩人愛情的結局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6948264" y="665809"/>
            <a:ext cx="0" cy="549949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6156176" y="665808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6945708" y="187300"/>
            <a:ext cx="578620" cy="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12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5292080" y="665809"/>
            <a:ext cx="0" cy="89098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41732" y="5589240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轉化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5796136" y="5184362"/>
            <a:ext cx="184150" cy="395288"/>
            <a:chOff x="6662738" y="3625850"/>
            <a:chExt cx="184452" cy="395288"/>
          </a:xfrm>
        </p:grpSpPr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5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3347864" y="2996952"/>
            <a:ext cx="184150" cy="395288"/>
            <a:chOff x="5895824" y="2577600"/>
            <a:chExt cx="184452" cy="395288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963" y="4636779"/>
            <a:ext cx="232381" cy="232381"/>
          </a:xfrm>
          <a:prstGeom prst="rect">
            <a:avLst/>
          </a:prstGeom>
        </p:spPr>
      </p:pic>
      <p:sp>
        <p:nvSpPr>
          <p:cNvPr id="20" name="圓角矩形 19">
            <a:hlinkClick r:id="rId4" action="ppaction://hlinksldjump"/>
          </p:cNvPr>
          <p:cNvSpPr/>
          <p:nvPr/>
        </p:nvSpPr>
        <p:spPr bwMode="auto">
          <a:xfrm>
            <a:off x="179512" y="4782920"/>
            <a:ext cx="576000" cy="1526400"/>
          </a:xfrm>
          <a:prstGeom prst="roundRect">
            <a:avLst/>
          </a:prstGeom>
          <a:gradFill>
            <a:gsLst>
              <a:gs pos="71000">
                <a:srgbClr val="CCFF66"/>
              </a:gs>
              <a:gs pos="38000">
                <a:srgbClr val="AFE85B"/>
              </a:gs>
              <a:gs pos="12000">
                <a:srgbClr val="92D050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0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音義 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率</a:t>
            </a:r>
            <a:endParaRPr lang="en-US" altLang="zh-TW" sz="2000" b="1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zh-TW" altLang="en-US" sz="20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252691"/>
            <a:ext cx="288000" cy="4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736816"/>
            <a:ext cx="288000" cy="4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4"/>
          <p:cNvGrpSpPr>
            <a:grpSpLocks/>
          </p:cNvGrpSpPr>
          <p:nvPr/>
        </p:nvGrpSpPr>
        <p:grpSpPr bwMode="auto">
          <a:xfrm>
            <a:off x="2713722" y="4923409"/>
            <a:ext cx="952500" cy="1385910"/>
            <a:chOff x="6428359" y="5031854"/>
            <a:chExt cx="951953" cy="1386706"/>
          </a:xfrm>
        </p:grpSpPr>
        <p:pic>
          <p:nvPicPr>
            <p:cNvPr id="24" name="Picture 2" descr="D:\PPT\國中國文\按鈕\動畫按鈕.png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645" y="5031854"/>
              <a:ext cx="6667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文字方塊 24">
              <a:hlinkClick r:id="rId7" action="ppaction://hlinkfile"/>
            </p:cNvPr>
            <p:cNvSpPr txBox="1"/>
            <p:nvPr/>
          </p:nvSpPr>
          <p:spPr>
            <a:xfrm>
              <a:off x="6428359" y="5710268"/>
              <a:ext cx="951953" cy="708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蓓蕾</a:t>
              </a:r>
              <a:r>
                <a:rPr lang="en-US" altLang="zh-TW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(01:42)</a:t>
              </a:r>
              <a:endParaRPr lang="zh-T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P125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5496" y="578792"/>
            <a:ext cx="788523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奶媽：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在屋內高喊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小姐！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：我聽見裡面有人在叫。親愛的，再會吧！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向屋內高喊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好！奶媽，我就來了！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轉向對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說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親愛的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，你要真心待我！稍等一會兒，我立刻回來。</a:t>
            </a:r>
          </a:p>
        </p:txBody>
      </p:sp>
    </p:spTree>
    <p:extLst>
      <p:ext uri="{BB962C8B-B14F-4D97-AF65-F5344CB8AC3E}">
        <p14:creationId xmlns:p14="http://schemas.microsoft.com/office/powerpoint/2010/main" val="34067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P125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433919" y="578792"/>
            <a:ext cx="4450449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走進屋內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（獨白）：幸福的夜晚啊！難道我在做夢嗎？這麼美好的事恐怕不是真實的。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2123728" y="548680"/>
            <a:ext cx="1169551" cy="58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對愛情的突然降臨，感覺如夢幻般不真實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159324" y="2060848"/>
            <a:ext cx="0" cy="410445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H="1">
            <a:off x="4355976" y="665808"/>
            <a:ext cx="0" cy="499544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5145508" y="187300"/>
            <a:ext cx="578620" cy="7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13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3563888" y="665809"/>
            <a:ext cx="0" cy="38692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40929" y="578792"/>
            <a:ext cx="6943439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再次出現在窗邊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：親愛的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，再說幾句話，我們就該道別了。如果你的愛純潔誠摯，是真心想娶我，明天我會派人去找你，確定婚禮的時間和地點。我願意將命運託付給你，天涯海角永相隨。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502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2922" y="578792"/>
            <a:ext cx="528144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奶媽：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在屋內高喊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小姐！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：就來了。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轉向對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說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倘若你沒有誠意，那麼我懇求你，停止追求，讓我獨自傷心吧。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462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572510" y="548680"/>
            <a:ext cx="616784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</a:pPr>
            <a:r>
              <a:rPr lang="zh-TW" altLang="en-US" sz="3600"/>
              <a:t>主要是凸顯角色的性格特質。舞臺提示則標明劇情的時間、地點，以及人物說話的表情、語氣、動作、上下場等，說明應簡明扼要。劇本的寫作，最重要的是能被搬上舞臺演出，但具有文學性的劇本，更可當作文學作品來欣賞而流傳久遠。</a:t>
            </a:r>
            <a:endParaRPr lang="zh-TW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884368" y="1268760"/>
            <a:ext cx="8024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eaLnBrk="1" hangingPunct="1"/>
            <a:r>
              <a:rPr lang="zh-TW" altLang="zh-TW" sz="3600" kern="1200" dirty="0">
                <a:latin typeface="Arial" pitchFamily="34" charset="0"/>
                <a:ea typeface="標楷體" pitchFamily="65" charset="-120"/>
                <a:cs typeface="+mn-cs"/>
              </a:rPr>
              <a:t>課文前哨站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2061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323119" y="578792"/>
            <a:ext cx="4561249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再次舉手發誓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：我要以我的靈魂｜｜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：我要向你道一千次晚安！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進入屋內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259632" y="548680"/>
            <a:ext cx="1661993" cy="58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以誇飾手法寫出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茱麗葉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對</a:t>
            </a:r>
            <a:r>
              <a:rPr lang="zh-TW" altLang="en-US" sz="3200" b="1" u="sng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羅密歐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的愛戀，以及依依不捨的離情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4283968" y="2564904"/>
            <a:ext cx="0" cy="3600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209404" y="187299"/>
            <a:ext cx="578620" cy="6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14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3419872" y="692696"/>
            <a:ext cx="0" cy="81897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14972" y="294797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誇飾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4790532" y="2522278"/>
            <a:ext cx="184150" cy="395288"/>
            <a:chOff x="6662738" y="3625850"/>
            <a:chExt cx="184452" cy="395288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3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3923928" y="1161504"/>
            <a:ext cx="184150" cy="395288"/>
            <a:chOff x="5895824" y="2577600"/>
            <a:chExt cx="184452" cy="395288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6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934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48064" y="578792"/>
            <a:ext cx="2677656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（獨白）：夜晚沒有妳的光，我會感到一千倍的傷心！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257782" y="4748178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誇飾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7412186" y="4293096"/>
            <a:ext cx="184150" cy="395288"/>
            <a:chOff x="6662738" y="3625850"/>
            <a:chExt cx="184452" cy="395288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5756002" y="1089496"/>
            <a:ext cx="184150" cy="395288"/>
            <a:chOff x="5895824" y="2577600"/>
            <a:chExt cx="184452" cy="395288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2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571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</a:t>
            </a:r>
            <a:r>
              <a:rPr lang="en-US" altLang="zh-TW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‧</a:t>
            </a: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注釋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P126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55776" y="578792"/>
            <a:ext cx="4561249" cy="573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赴情人約會，就像學童拋開書本一樣開心；</a:t>
            </a: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和情人離別，就像學童去上學般心情沉重。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>
              <a:lnSpc>
                <a:spcPct val="150000"/>
              </a:lnSpc>
              <a:spcBef>
                <a:spcPct val="20000"/>
              </a:spcBef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離開舞臺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 bwMode="auto">
          <a:xfrm>
            <a:off x="7236296" y="1556792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>
            <a:hlinkClick r:id="rId4" action="ppaction://hlinksldjump"/>
          </p:cNvPr>
          <p:cNvSpPr/>
          <p:nvPr/>
        </p:nvSpPr>
        <p:spPr bwMode="auto">
          <a:xfrm>
            <a:off x="7236296" y="3205860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>
            <a:hlinkClick r:id="rId5" action="ppaction://hlinksldjump"/>
          </p:cNvPr>
          <p:cNvSpPr/>
          <p:nvPr/>
        </p:nvSpPr>
        <p:spPr bwMode="auto">
          <a:xfrm>
            <a:off x="7236296" y="4854928"/>
            <a:ext cx="576000" cy="1526400"/>
          </a:xfrm>
          <a:prstGeom prst="roundRect">
            <a:avLst/>
          </a:prstGeom>
          <a:gradFill>
            <a:gsLst>
              <a:gs pos="37000">
                <a:srgbClr val="FAC77D"/>
              </a:gs>
              <a:gs pos="70000">
                <a:srgbClr val="FFC000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zh-TW" altLang="en-US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課文提問</a:t>
            </a:r>
            <a:r>
              <a:rPr kumimoji="1" lang="en-US" altLang="zh-TW" sz="200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endParaRPr lang="en-US" altLang="zh-TW" sz="20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738153" y="548680"/>
            <a:ext cx="1169551" cy="58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︵</a:t>
            </a:r>
            <a:r>
              <a:rPr lang="zh-TW" altLang="en-US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以譬喻和映襯的手法來表達相聚時的快樂與離別的無奈</a:t>
            </a:r>
            <a:r>
              <a:rPr lang="en-US" altLang="zh-TW" sz="32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︶</a:t>
            </a:r>
            <a:endParaRPr lang="en-US" altLang="zh-TW" sz="32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180921" y="622028"/>
            <a:ext cx="0" cy="554461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H="1">
            <a:off x="5388833" y="667148"/>
            <a:ext cx="0" cy="3193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6178365" y="188639"/>
            <a:ext cx="578620" cy="6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32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15</a:t>
            </a:r>
            <a:endParaRPr lang="en-US" altLang="zh-TW" sz="3200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>
            <a:off x="3660641" y="667148"/>
            <a:ext cx="0" cy="27271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4452729" y="694036"/>
            <a:ext cx="0" cy="549949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588224" y="1124744"/>
            <a:ext cx="677108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映襯、譬喻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6785600" y="692696"/>
            <a:ext cx="184150" cy="395288"/>
            <a:chOff x="6662738" y="3625850"/>
            <a:chExt cx="184452" cy="395288"/>
          </a:xfrm>
        </p:grpSpPr>
        <p:sp>
          <p:nvSpPr>
            <p:cNvPr id="17" name="Line 33"/>
            <p:cNvSpPr>
              <a:spLocks noChangeShapeType="1"/>
            </p:cNvSpPr>
            <p:nvPr/>
          </p:nvSpPr>
          <p:spPr bwMode="auto">
            <a:xfrm flipV="1">
              <a:off x="6662738" y="3625850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8" name="直線單箭頭接點 5"/>
            <p:cNvCxnSpPr>
              <a:cxnSpLocks noChangeShapeType="1"/>
            </p:cNvCxnSpPr>
            <p:nvPr/>
          </p:nvCxnSpPr>
          <p:spPr bwMode="auto">
            <a:xfrm>
              <a:off x="6834638" y="362585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4139952" y="2961704"/>
            <a:ext cx="184150" cy="395288"/>
            <a:chOff x="5895824" y="2577600"/>
            <a:chExt cx="184452" cy="395288"/>
          </a:xfrm>
        </p:grpSpPr>
        <p:sp>
          <p:nvSpPr>
            <p:cNvPr id="20" name="Line 33"/>
            <p:cNvSpPr>
              <a:spLocks noChangeShapeType="1"/>
            </p:cNvSpPr>
            <p:nvPr/>
          </p:nvSpPr>
          <p:spPr bwMode="auto">
            <a:xfrm rot="10800000" flipV="1">
              <a:off x="5895824" y="2960192"/>
              <a:ext cx="18445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1" name="直線單箭頭接點 30"/>
            <p:cNvCxnSpPr>
              <a:cxnSpLocks noChangeShapeType="1"/>
            </p:cNvCxnSpPr>
            <p:nvPr/>
          </p:nvCxnSpPr>
          <p:spPr bwMode="auto">
            <a:xfrm rot="10800000">
              <a:off x="6080276" y="2577600"/>
              <a:ext cx="0" cy="395288"/>
            </a:xfrm>
            <a:prstGeom prst="straightConnector1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779912" y="139065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292080" y="140017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 rot="5400000">
            <a:off x="4426768" y="-1115714"/>
            <a:ext cx="206376" cy="5244504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79465" y="620687"/>
            <a:ext cx="4840807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000" b="1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羅密歐與茱麗葉樓臺會</a:t>
            </a:r>
            <a:endParaRPr kumimoji="1" lang="zh-TW" altLang="zh-TW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768623" y="1700808"/>
            <a:ext cx="1661993" cy="48245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第一層次：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羅密歐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潛入花園｜｜面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具舞會後，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羅密歐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潛入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花園，尋找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的所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在。</a:t>
            </a:r>
            <a:endParaRPr kumimoji="1" lang="zh-TW" altLang="zh-TW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4572000" y="122396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7948136" y="1223962"/>
            <a:ext cx="738664" cy="40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課文結構表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268723" y="1700808"/>
            <a:ext cx="1292662" cy="48245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第二層次：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的獨白｜｜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</a:t>
            </a:r>
            <a:endParaRPr kumimoji="1" lang="en-US" altLang="zh-TW" sz="2400" u="sng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歐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發現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，並靜聽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窗邊訴情。</a:t>
            </a:r>
            <a:endParaRPr kumimoji="1" lang="zh-TW" altLang="zh-TW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399492" y="1700808"/>
            <a:ext cx="1661993" cy="48245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第三層次：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羅密歐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與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互訴愛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意｜｜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發現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羅密</a:t>
            </a:r>
            <a:endParaRPr kumimoji="1" lang="en-US" altLang="zh-TW" sz="2400" u="sng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歐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，兩人都知對方深愛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自己，進而互訴愛意。</a:t>
            </a:r>
            <a:endParaRPr kumimoji="1" lang="zh-TW" altLang="zh-TW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899592" y="1700808"/>
            <a:ext cx="1292662" cy="48245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第四層次：離情依依｜｜奶媽催促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</a:t>
            </a:r>
            <a:r>
              <a:rPr kumimoji="1" lang="zh-TW" altLang="en-US" sz="2400" u="sng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茱麗葉</a:t>
            </a: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入睡，兩人只好</a:t>
            </a:r>
            <a:endParaRPr kumimoji="1" lang="en-US" altLang="zh-TW" sz="2400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　　　　　依依道別。</a:t>
            </a:r>
            <a:endParaRPr kumimoji="1" lang="zh-TW" altLang="zh-TW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50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7948136" y="1223962"/>
            <a:ext cx="738664" cy="40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課文補充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882866" y="548680"/>
            <a:ext cx="6832640" cy="57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本文為劇本，分為四個層次，以獨白、對話與動作描述，來推展情節並表現人物性格。閱讀時應特別注意對話中所呈現的人物感情或心境。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第一層次：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潛入花園｜｜面具舞會後，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潛入花園，尋找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的所在。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752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7948136" y="1223962"/>
            <a:ext cx="738664" cy="40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課文補充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882866" y="548680"/>
            <a:ext cx="6832640" cy="57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第二層次：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的獨白｜｜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，並靜聽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窗邊訴情。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第三層次：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互訴愛意｜｜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，兩人都知對方深愛自己，進而互訴愛意。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第四層次：離情依依｜｜奶媽催促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入睡，兩人只好依依道別。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317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2229187" y="548680"/>
            <a:ext cx="5503045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indent="896938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本段情節在鋪陳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純真浪漫的愛情。劇作家以兩大家族的世仇為背景，和單純的戀情構成極大的對比反差，來增添戲劇的</a:t>
            </a:r>
            <a:r>
              <a:rPr lang="zh-TW" altLang="en-US" sz="36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張力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，並營造出緊張的氛圍，使讀者心緒隨之</a:t>
            </a:r>
            <a:r>
              <a:rPr lang="zh-TW" altLang="en-US" sz="36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起伏跌宕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，更想一探究竟。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85316" y="620688"/>
            <a:ext cx="21544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張力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藝術作品中，介於抽象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與具體之間、全體與各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個之間、字語的狹義與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廣義之間等的制衡力量。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  <a:latin typeface="Arial" pitchFamily="34" charset="0"/>
              </a:rPr>
              <a:t>起伏跌宕：指高低起伏。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51520" y="548680"/>
            <a:ext cx="2088232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30782"/>
            <a:ext cx="288000" cy="4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2229187" y="548680"/>
            <a:ext cx="5503045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indent="896938"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劇本的特色主要是藉對話來推展情節，文中透過男女主角的對話將兩人的性格、對愛情的真誠堅定與複雜糾結的心理情緒，刻畫得極為細膩生動。如：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面對愛情顯得較含蓄理性，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則熱情衝動。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217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1564390" y="548680"/>
            <a:ext cx="6167842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而當兩人互訴衷情時，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雖渴望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能多待些時刻，又不時擔心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的安危，一再提醒他千萬別被家人發現。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則說：「得不到妳的愛，活著也是苟延殘喘，倒不如讓他們的仇恨結束我的生命。」表現出對愛情的</a:t>
            </a:r>
            <a:r>
              <a:rPr lang="zh-TW" altLang="en-US" sz="36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義無反顧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51520" y="620688"/>
            <a:ext cx="97257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義無反顧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本著正義勇往直前，</a:t>
            </a:r>
            <a:endParaRPr lang="en-US" altLang="zh-TW" sz="320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　　　　　絕不退縮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</a:rPr>
              <a:t>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51520" y="548680"/>
            <a:ext cx="1080120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698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2229187" y="548680"/>
            <a:ext cx="5503045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劇本擅長以淺顯的對白營造豐美的意象，或展現生活的哲理，如「夜空中，她在我的頭頂閃耀，有如舞動雙翅的天使，輕踩著雲朵在天空悠然而過」、「妳看皎潔的月光把樹梢染成一片銀白」、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2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566902" y="548680"/>
            <a:ext cx="41734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</a:pPr>
            <a:r>
              <a:rPr lang="en-US" altLang="zh-TW" sz="3600"/>
              <a:t>	</a:t>
            </a:r>
            <a:r>
              <a:rPr lang="zh-TW" altLang="en-US" sz="3600"/>
              <a:t>本文節選自羅密歐與茱麗葉第二幕第二場，又稱為「樓臺會」。劇情為兩大世仇家族的年輕男女</a:t>
            </a:r>
            <a:r>
              <a:rPr lang="zh-TW" altLang="en-US" sz="3600" u="sng"/>
              <a:t>羅密歐</a:t>
            </a:r>
            <a:r>
              <a:rPr lang="zh-TW" altLang="en-US" sz="3600"/>
              <a:t>與</a:t>
            </a:r>
            <a:r>
              <a:rPr lang="zh-TW" altLang="en-US" sz="3600" u="sng"/>
              <a:t>茱麗葉</a:t>
            </a:r>
            <a:r>
              <a:rPr lang="zh-TW" altLang="en-US" sz="3600"/>
              <a:t>一見鍾情，在花園樓臺夜會的情節。</a:t>
            </a:r>
            <a:endParaRPr lang="zh-TW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56376" y="1204952"/>
            <a:ext cx="685800" cy="4096256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eaLnBrk="1" hangingPunct="1"/>
            <a:r>
              <a:rPr lang="zh-TW" altLang="en-US" sz="3600" dirty="0">
                <a:solidFill>
                  <a:schemeClr val="tx1"/>
                </a:solidFill>
                <a:ea typeface="標楷體" pitchFamily="65" charset="-120"/>
              </a:rPr>
              <a:t>題　解</a:t>
            </a:r>
            <a:endParaRPr lang="zh-TW" altLang="en-US" sz="3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31868" y="3797300"/>
            <a:ext cx="738664" cy="24130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︴︴︴︴︴</a:t>
            </a:r>
            <a:endParaRPr lang="zh-TW" altLang="en-US" sz="3600"/>
          </a:p>
        </p:txBody>
      </p:sp>
      <p:sp>
        <p:nvSpPr>
          <p:cNvPr id="3" name="文字方塊 2"/>
          <p:cNvSpPr txBox="1"/>
          <p:nvPr/>
        </p:nvSpPr>
        <p:spPr>
          <a:xfrm>
            <a:off x="6084168" y="596900"/>
            <a:ext cx="738664" cy="1041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1309648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899592" y="548680"/>
            <a:ext cx="6832640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「愛情的蓓蕾會在夏日和風的吹拂下，開出美麗的花朵」等句，勾繪出極具畫面感的華美意象。而「沒有受過傷的人，才會譏笑別人身上的疤痕」、「玫瑰即使換個稱呼，它依舊芬芳」等句，則流露出生活的智慧，在在顯示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文字技巧的高妙。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6280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課文賞析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3558782" y="548680"/>
            <a:ext cx="4173450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本篇文句優美，呈現愛情的甜蜜，不僅劇中許多對白成為眾人熟知的經典名句，其動人的情節，還不斷被改編演出，成為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劇中膾炙人口的章節。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81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90656" y="1268413"/>
            <a:ext cx="685800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>
                <a:ea typeface="標楷體" pitchFamily="65" charset="-120"/>
              </a:rPr>
              <a:t>課文賞析補充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234795" y="548680"/>
            <a:ext cx="7497437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莎士比亞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的劇作中有許多著名的獨白，讀者可以從這些獨白來透視主角的內心世界，了解其性格。而隨著故事情節發展，讓我們更能感受作者對現實、人生的深刻認識。</a:t>
            </a:r>
          </a:p>
          <a:p>
            <a:pPr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莎士比亞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創作戲劇時期，正值文藝復興時期，此時也盛行修辭學，故其劇作臺詞裝飾性強，善用比喻，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152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90656" y="1268413"/>
            <a:ext cx="685800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>
                <a:ea typeface="標楷體" pitchFamily="65" charset="-120"/>
              </a:rPr>
              <a:t>課文賞析補充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4888377" y="548680"/>
            <a:ext cx="2843855" cy="57606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更有想像意境。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莎士比亞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善於韻文、散文交錯運用，且古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文有別於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文四聲，朗讀其作品頗具韻律感。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086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74112" y="548680"/>
            <a:ext cx="4838248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一、言為心聲：對話能表達出劇中人物的心理情緒，請判斷下列各題，分別呈現出何種情緒或心境？並從參考選項選出適當的答案，填入空格中。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7185" y="764704"/>
            <a:ext cx="2954655" cy="5401651"/>
            <a:chOff x="535131" y="764704"/>
            <a:chExt cx="2954655" cy="5401651"/>
          </a:xfrm>
        </p:grpSpPr>
        <p:sp>
          <p:nvSpPr>
            <p:cNvPr id="7" name="圓角矩形 6"/>
            <p:cNvSpPr/>
            <p:nvPr/>
          </p:nvSpPr>
          <p:spPr bwMode="auto">
            <a:xfrm>
              <a:off x="535132" y="765755"/>
              <a:ext cx="2884740" cy="5400600"/>
            </a:xfrm>
            <a:prstGeom prst="roundRect">
              <a:avLst>
                <a:gd name="adj" fmla="val 5662"/>
              </a:avLst>
            </a:prstGeom>
            <a:solidFill>
              <a:srgbClr val="FFF1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/>
            <a:lstStyle/>
            <a:p>
              <a:pPr>
                <a:lnSpc>
                  <a:spcPts val="5400"/>
                </a:lnSpc>
              </a:pP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535131" y="764704"/>
              <a:ext cx="2954655" cy="53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參考選項：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義無反顧，在所不惜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既期待又怕受傷害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情真意摯，堅定執著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開心驚喜，難以置信</a:t>
              </a:r>
              <a:endParaRPr lang="en-US" altLang="zh-TW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1835696" y="785535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1289973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755576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09853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8664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99045"/>
              </p:ext>
            </p:extLst>
          </p:nvPr>
        </p:nvGraphicFramePr>
        <p:xfrm>
          <a:off x="251521" y="548680"/>
          <a:ext cx="4248471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題號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600" u="sng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羅密歐</a:t>
                      </a: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：得不到妳</a:t>
                      </a:r>
                      <a:endParaRPr lang="en-US" altLang="zh-TW" sz="3600" u="none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的愛，活著也是苟延殘喘，倒不如讓他們的仇恨結束我的生命。</a:t>
                      </a:r>
                      <a:endParaRPr lang="zh-TW" altLang="en-US" sz="36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對話</a:t>
                      </a:r>
                      <a:endParaRPr lang="zh-TW" altLang="en-US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85697" y="764704"/>
            <a:ext cx="2954655" cy="5401651"/>
            <a:chOff x="535131" y="764704"/>
            <a:chExt cx="2954655" cy="5401651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535132" y="765755"/>
              <a:ext cx="2884740" cy="5400600"/>
            </a:xfrm>
            <a:prstGeom prst="roundRect">
              <a:avLst>
                <a:gd name="adj" fmla="val 5662"/>
              </a:avLst>
            </a:prstGeom>
            <a:solidFill>
              <a:srgbClr val="FFF1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/>
            <a:lstStyle/>
            <a:p>
              <a:pPr>
                <a:lnSpc>
                  <a:spcPts val="5400"/>
                </a:lnSpc>
              </a:pP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5131" y="764704"/>
              <a:ext cx="2954655" cy="53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參考選項：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義無反顧，在所不惜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既期待又怕受傷害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情真意摯，堅定執著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開心驚喜，難以置信</a:t>
              </a:r>
              <a:endParaRPr lang="en-US" altLang="zh-TW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444208" y="785535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89848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364088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81836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9672" y="5755322"/>
            <a:ext cx="688650" cy="5539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Ａ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7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36694"/>
              </p:ext>
            </p:extLst>
          </p:nvPr>
        </p:nvGraphicFramePr>
        <p:xfrm>
          <a:off x="251521" y="548680"/>
          <a:ext cx="4248471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題號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600" u="sng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羅密歐</a:t>
                      </a: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：哪怕妳在最荒遠的海濱，我雖然不是舵手，也會像商人尋寶般去冒險追尋。</a:t>
                      </a:r>
                      <a:endParaRPr lang="zh-TW" altLang="en-US" sz="36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對話</a:t>
                      </a:r>
                      <a:endParaRPr lang="zh-TW" altLang="en-US" sz="32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85697" y="764704"/>
            <a:ext cx="2954655" cy="5401651"/>
            <a:chOff x="535131" y="764704"/>
            <a:chExt cx="2954655" cy="5401651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535132" y="765755"/>
              <a:ext cx="2884740" cy="5400600"/>
            </a:xfrm>
            <a:prstGeom prst="roundRect">
              <a:avLst>
                <a:gd name="adj" fmla="val 5662"/>
              </a:avLst>
            </a:prstGeom>
            <a:solidFill>
              <a:srgbClr val="FFF1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/>
            <a:lstStyle/>
            <a:p>
              <a:pPr>
                <a:lnSpc>
                  <a:spcPts val="5400"/>
                </a:lnSpc>
              </a:pP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5131" y="764704"/>
              <a:ext cx="2954655" cy="53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參考選項：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義無反顧，在所不惜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既期待又怕受傷害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情真意摯，堅定執著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開心驚喜，難以置信</a:t>
              </a:r>
              <a:endParaRPr lang="en-US" altLang="zh-TW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444208" y="785535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89848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364088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81836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9672" y="5827330"/>
            <a:ext cx="688650" cy="5539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Ｃ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9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96086"/>
              </p:ext>
            </p:extLst>
          </p:nvPr>
        </p:nvGraphicFramePr>
        <p:xfrm>
          <a:off x="251520" y="548680"/>
          <a:ext cx="43924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題號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600" u="sng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茱麗葉</a:t>
                      </a: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：儘管我喜歡你，卻不願今晚就立下愛的誓約。這樣私訂終身太輕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率，怕會像閃電般來得突然，卻快速消逝。</a:t>
                      </a:r>
                      <a:endParaRPr lang="zh-TW" altLang="en-US" sz="36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對話</a:t>
                      </a:r>
                      <a:endParaRPr lang="zh-TW" altLang="en-US" sz="3200" b="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85697" y="764704"/>
            <a:ext cx="2954655" cy="5401651"/>
            <a:chOff x="535131" y="764704"/>
            <a:chExt cx="2954655" cy="5401651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535132" y="765755"/>
              <a:ext cx="2884740" cy="5400600"/>
            </a:xfrm>
            <a:prstGeom prst="roundRect">
              <a:avLst>
                <a:gd name="adj" fmla="val 5662"/>
              </a:avLst>
            </a:prstGeom>
            <a:solidFill>
              <a:srgbClr val="FFF1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/>
            <a:lstStyle/>
            <a:p>
              <a:pPr>
                <a:lnSpc>
                  <a:spcPts val="5400"/>
                </a:lnSpc>
              </a:pP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5131" y="764704"/>
              <a:ext cx="2954655" cy="53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參考選項：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義無反顧，在所不惜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既期待又怕受傷害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情真意摯，堅定執著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開心驚喜，難以置信</a:t>
              </a:r>
              <a:endParaRPr lang="en-US" altLang="zh-TW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444208" y="785535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89848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364088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81836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3688" y="5827330"/>
            <a:ext cx="688650" cy="5539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6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32517"/>
              </p:ext>
            </p:extLst>
          </p:nvPr>
        </p:nvGraphicFramePr>
        <p:xfrm>
          <a:off x="683568" y="548680"/>
          <a:ext cx="3384376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題號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600" u="sng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羅密歐</a:t>
                      </a:r>
                      <a:r>
                        <a:rPr lang="zh-TW" altLang="en-US" sz="360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：難道我在做夢嗎？這麼美好的事恐怕不是真實的。</a:t>
                      </a:r>
                      <a:endParaRPr lang="zh-TW" altLang="en-US" sz="360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u="none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對話</a:t>
                      </a:r>
                      <a:endParaRPr lang="zh-TW" altLang="en-US" sz="3200" b="0" u="none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3800"/>
                        </a:lnSpc>
                      </a:pPr>
                      <a:endParaRPr lang="en-US" altLang="zh-TW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P128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85697" y="764704"/>
            <a:ext cx="2954655" cy="5401651"/>
            <a:chOff x="535131" y="764704"/>
            <a:chExt cx="2954655" cy="5401651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535132" y="765755"/>
              <a:ext cx="2884740" cy="5400600"/>
            </a:xfrm>
            <a:prstGeom prst="roundRect">
              <a:avLst>
                <a:gd name="adj" fmla="val 5662"/>
              </a:avLst>
            </a:prstGeom>
            <a:solidFill>
              <a:srgbClr val="FFF1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/>
            <a:lstStyle/>
            <a:p>
              <a:pPr>
                <a:lnSpc>
                  <a:spcPts val="5400"/>
                </a:lnSpc>
              </a:pP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5131" y="764704"/>
              <a:ext cx="2954655" cy="53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參考選項：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義無反顧，在所不惜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既期待又怕受傷害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情真意摯，堅定執著</a:t>
              </a:r>
              <a:endParaRPr lang="en-US" altLang="zh-TW" sz="36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>
                  <a:latin typeface="標楷體" pitchFamily="65" charset="-120"/>
                  <a:ea typeface="標楷體" pitchFamily="65" charset="-120"/>
                </a:rPr>
                <a:t>　開心驚喜，難以置信</a:t>
              </a:r>
              <a:endParaRPr lang="en-US" altLang="zh-TW" sz="3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444208" y="785535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89848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5364088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4818365" y="786770"/>
            <a:ext cx="761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18" y="5827330"/>
            <a:ext cx="688650" cy="5539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Ｄ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4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505" y="548680"/>
            <a:ext cx="2843855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二、角色判讀：下列有關奶媽這個角色的敘述，何者正確？請在（　）中打　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6"/>
          <p:cNvSpPr txBox="1">
            <a:spLocks noChangeArrowheads="1"/>
          </p:cNvSpPr>
          <p:nvPr/>
        </p:nvSpPr>
        <p:spPr bwMode="auto">
          <a:xfrm>
            <a:off x="5076056" y="1990581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7784" y="1990581"/>
            <a:ext cx="2179058" cy="4318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劇中奶媽是個只聞其聲卻未現身的角色。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8561" y="687416"/>
            <a:ext cx="849463" cy="19977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（　）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36"/>
          <p:cNvSpPr txBox="1">
            <a:spLocks noChangeArrowheads="1"/>
          </p:cNvSpPr>
          <p:nvPr/>
        </p:nvSpPr>
        <p:spPr bwMode="auto">
          <a:xfrm>
            <a:off x="4042903" y="1126485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5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572510" y="548680"/>
            <a:ext cx="616784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</a:pPr>
            <a:r>
              <a:rPr lang="zh-TW" altLang="en-US" sz="3600"/>
              <a:t>全文以</a:t>
            </a:r>
            <a:r>
              <a:rPr lang="zh-TW" altLang="en-US" sz="3600" u="sng"/>
              <a:t>羅密歐</a:t>
            </a:r>
            <a:r>
              <a:rPr lang="zh-TW" altLang="en-US" sz="3600"/>
              <a:t>的獨白揭開序幕，道出他對</a:t>
            </a:r>
            <a:r>
              <a:rPr lang="zh-TW" altLang="en-US" sz="3600" u="sng"/>
              <a:t>茱麗葉</a:t>
            </a:r>
            <a:r>
              <a:rPr lang="zh-TW" altLang="en-US" sz="3600"/>
              <a:t>的愛意，而</a:t>
            </a:r>
            <a:r>
              <a:rPr lang="zh-TW" altLang="en-US" sz="3600" u="sng"/>
              <a:t>茱麗葉</a:t>
            </a:r>
            <a:r>
              <a:rPr lang="zh-TW" altLang="en-US" sz="3600"/>
              <a:t>也在月夜下傾吐對</a:t>
            </a:r>
            <a:r>
              <a:rPr lang="zh-TW" altLang="en-US" sz="3600" u="sng"/>
              <a:t>羅密歐</a:t>
            </a:r>
            <a:r>
              <a:rPr lang="zh-TW" altLang="en-US" sz="3600"/>
              <a:t>的真情。接著雙方互訴</a:t>
            </a:r>
            <a:r>
              <a:rPr lang="zh-TW" altLang="en-US" sz="3600">
                <a:solidFill>
                  <a:srgbClr val="0000CC"/>
                </a:solidFill>
              </a:rPr>
              <a:t>衷情</a:t>
            </a:r>
            <a:r>
              <a:rPr lang="zh-TW" altLang="en-US" sz="3600"/>
              <a:t>，透過世仇背景的烘托及生動細膩的對話，將兩人複雜的心緒及對愛情的堅貞表露無遺，讓人感受到</a:t>
            </a:r>
            <a:r>
              <a:rPr lang="zh-TW" altLang="en-US" sz="3600" u="sng"/>
              <a:t>莎翁</a:t>
            </a:r>
            <a:r>
              <a:rPr lang="zh-TW" altLang="en-US" sz="3600"/>
              <a:t>劇本的魅力。</a:t>
            </a:r>
            <a:endParaRPr lang="zh-TW" altLang="en-US" sz="3600" dirty="0">
              <a:latin typeface="標楷體" panose="03000509000000000000" pitchFamily="65" charset="-120"/>
            </a:endParaRPr>
          </a:p>
        </p:txBody>
      </p:sp>
      <p:sp>
        <p:nvSpPr>
          <p:cNvPr id="9219" name="Rectangle 13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56376" y="1204952"/>
            <a:ext cx="685800" cy="4096256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eaLnBrk="1" hangingPunct="1"/>
            <a:r>
              <a:rPr lang="zh-TW" altLang="en-US" sz="3600" dirty="0">
                <a:solidFill>
                  <a:schemeClr val="tx1"/>
                </a:solidFill>
                <a:ea typeface="標楷體" pitchFamily="65" charset="-120"/>
              </a:rPr>
              <a:t>題　解</a:t>
            </a:r>
            <a:endParaRPr lang="zh-TW" altLang="en-US" sz="3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548680"/>
            <a:ext cx="5786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90488"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衷情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內心的情感。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07622" y="548680"/>
            <a:ext cx="562009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7542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505" y="548680"/>
            <a:ext cx="2843855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二、角色判讀：下列有關奶媽這個角色的敘述，何者正確？請在（　）中打　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6"/>
          <p:cNvSpPr txBox="1">
            <a:spLocks noChangeArrowheads="1"/>
          </p:cNvSpPr>
          <p:nvPr/>
        </p:nvSpPr>
        <p:spPr bwMode="auto">
          <a:xfrm>
            <a:off x="5076056" y="1990581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7784" y="1990581"/>
            <a:ext cx="2179058" cy="4318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奶媽藉著呼喚，想打斷</a:t>
            </a:r>
            <a:r>
              <a:rPr kumimoji="1"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的交談。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8561" y="687416"/>
            <a:ext cx="849463" cy="19977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（　）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09645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505" y="548680"/>
            <a:ext cx="2843855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二、角色判讀：下列有關奶媽這個角色的敘述，何者正確？請在（　）中打　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6"/>
          <p:cNvSpPr txBox="1">
            <a:spLocks noChangeArrowheads="1"/>
          </p:cNvSpPr>
          <p:nvPr/>
        </p:nvSpPr>
        <p:spPr bwMode="auto">
          <a:xfrm>
            <a:off x="5076056" y="1990581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92581" y="1990581"/>
            <a:ext cx="1514261" cy="4318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奶媽反對</a:t>
            </a:r>
            <a:r>
              <a:rPr kumimoji="1"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1"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交往。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8561" y="687416"/>
            <a:ext cx="849463" cy="19977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（　）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5142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505" y="548680"/>
            <a:ext cx="2843855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二、角色判讀：下列有關奶媽這個角色的敘述，何者正確？請在（　）中打　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6"/>
          <p:cNvSpPr txBox="1">
            <a:spLocks noChangeArrowheads="1"/>
          </p:cNvSpPr>
          <p:nvPr/>
        </p:nvSpPr>
        <p:spPr bwMode="auto">
          <a:xfrm>
            <a:off x="5076056" y="1990581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92581" y="1990581"/>
            <a:ext cx="1514261" cy="4318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奶媽一再呼喚，增加劇情緊張感。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8561" y="687416"/>
            <a:ext cx="849463" cy="19977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（　）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36"/>
          <p:cNvSpPr txBox="1">
            <a:spLocks noChangeArrowheads="1"/>
          </p:cNvSpPr>
          <p:nvPr/>
        </p:nvSpPr>
        <p:spPr bwMode="auto">
          <a:xfrm>
            <a:off x="4042903" y="1126485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505" y="548680"/>
            <a:ext cx="2843855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二、角色判讀：下列有關奶媽這個角色的敘述，何者正確？請在（　）中打　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36"/>
          <p:cNvSpPr txBox="1">
            <a:spLocks noChangeArrowheads="1"/>
          </p:cNvSpPr>
          <p:nvPr/>
        </p:nvSpPr>
        <p:spPr bwMode="auto">
          <a:xfrm>
            <a:off x="5076056" y="1990581"/>
            <a:ext cx="57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  <a:sym typeface="Wingdings 2" pitchFamily="18" charset="2"/>
              </a:rPr>
              <a:t></a:t>
            </a:r>
            <a:endParaRPr kumimoji="1" lang="zh-TW" altLang="zh-TW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92581" y="1990581"/>
            <a:ext cx="1514261" cy="4318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奶媽早已發現</a:t>
            </a:r>
            <a:r>
              <a:rPr kumimoji="1"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的蹤影。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38561" y="687416"/>
            <a:ext cx="849463" cy="19977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534988" indent="-534988" hangingPunct="0">
              <a:lnSpc>
                <a:spcPct val="120000"/>
              </a:lnSpc>
            </a:pPr>
            <a:r>
              <a:rPr kumimoji="1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（　）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96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76255" y="548680"/>
            <a:ext cx="849463" cy="57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03288" indent="-903288" eaLnBrk="1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三、劇本詮釋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66234" y="1340768"/>
            <a:ext cx="5226046" cy="49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450850" indent="-450850" eaLnBrk="1">
              <a:lnSpc>
                <a:spcPct val="13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聲情結合：推選三位同學分別扮演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與奶媽，並細心</a:t>
            </a:r>
            <a:r>
              <a:rPr lang="zh-TW" altLang="en-US" sz="360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揣摩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人物獨白或對話的心理情緒，以適當的感情、語調加以誦讀。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20972" y="620688"/>
            <a:ext cx="5786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TW" altLang="en-US" sz="3200">
                <a:solidFill>
                  <a:srgbClr val="0000CC"/>
                </a:solidFill>
              </a:rPr>
              <a:t>揣摩</a:t>
            </a:r>
            <a:r>
              <a:rPr lang="zh-TW" altLang="en-US" sz="3200">
                <a:solidFill>
                  <a:srgbClr val="0000CC"/>
                </a:solidFill>
                <a:latin typeface="Arial" pitchFamily="34" charset="0"/>
                <a:ea typeface="新細明體" pitchFamily="18" charset="-120"/>
              </a:rPr>
              <a:t>：</a:t>
            </a:r>
            <a:r>
              <a:rPr lang="zh-TW" altLang="en-US" sz="3200">
                <a:solidFill>
                  <a:srgbClr val="0000CC"/>
                </a:solidFill>
              </a:rPr>
              <a:t>猜測、分析。</a:t>
            </a:r>
            <a:endParaRPr lang="en-US" altLang="zh-TW" sz="3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87058" y="548680"/>
            <a:ext cx="612534" cy="5760640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TW" altLang="en-US" sz="3200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88000" cy="4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21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應用練習</a:t>
            </a:r>
            <a:endParaRPr lang="zh-TW" altLang="en-US" sz="3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P129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59691" y="1340768"/>
            <a:ext cx="3508653" cy="49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450850" indent="-450850" eaLnBrk="1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舞臺演出：充分了解劇本情節後，可適度調整、改編內容，再準備服裝、布景、道具等加以演出。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531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問題與討論</a:t>
            </a:r>
            <a:endParaRPr lang="zh-TW" altLang="en-US" sz="3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60568" y="548681"/>
            <a:ext cx="3508653" cy="57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1700" indent="-90170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說：「沒有受過傷的人，才會譏笑別人身上的疤痕。」這句話對我們待人處世有何啟發？請說說你的看法。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11058" y="548681"/>
            <a:ext cx="1514261" cy="57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答：要有同理心，不應在別人傷口上撒鹽。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2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問題與討論</a:t>
            </a:r>
            <a:endParaRPr lang="zh-TW" altLang="en-US" sz="3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30973" y="548681"/>
            <a:ext cx="4838248" cy="57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1700" indent="-90170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潛入花園時說：「若是被我家裡的人發現，一定不讓你活命。」、「假如他們發現你，絕對不會放過你！」為什麼她會這麼說呢？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6101" y="548681"/>
            <a:ext cx="2179058" cy="57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答：因為兩家族是世仇，她擔心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如果被發現會有危險。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0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問題與討論</a:t>
            </a:r>
            <a:endParaRPr lang="zh-TW" altLang="en-US" sz="3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8497" y="548681"/>
            <a:ext cx="5059847" cy="57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1700" indent="-901700">
              <a:lnSpc>
                <a:spcPct val="11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三、「英俊的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，我對你太痴情了，你可能會覺得我舉止輕浮。原諒我吧，是黑夜洩漏了我深藏心底的祕密，不要把我的主動示愛視為輕佻。」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的這段話透露出什麼樣的心理？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504" y="548681"/>
            <a:ext cx="2622256" cy="57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答：雖然對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的愛情非常熱烈，卻仍維持一個女孩子應有的教養和理性。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63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56376" y="1268760"/>
            <a:ext cx="685800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noAutofit/>
          </a:bodyPr>
          <a:lstStyle/>
          <a:p>
            <a:r>
              <a:rPr lang="zh-TW" altLang="en-US" sz="3600" dirty="0">
                <a:ea typeface="標楷體" pitchFamily="65" charset="-120"/>
              </a:rPr>
              <a:t>問題與討論</a:t>
            </a:r>
            <a:endParaRPr lang="zh-TW" altLang="en-US" sz="3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90163" y="548681"/>
            <a:ext cx="2179058" cy="576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1700" indent="-901700">
              <a:lnSpc>
                <a:spcPct val="120000"/>
              </a:lnSpc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四、當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要對著月亮發誓時，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卻加以阻止，其原因為何？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98389" y="548681"/>
            <a:ext cx="2179058" cy="576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 hangingPunct="0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答：顯示她內心對愛情既期待又怕受傷害，深怕愛情像月亮一樣無常。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P130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21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 dirty="0">
                <a:ea typeface="標楷體" pitchFamily="65" charset="-120"/>
              </a:rPr>
              <a:t>作    者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2164645" y="548680"/>
            <a:ext cx="550304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 u="sng"/>
              <a:t>威廉</a:t>
            </a:r>
            <a:r>
              <a:rPr lang="en-US" altLang="zh-TW" sz="3600" u="sng"/>
              <a:t>‧</a:t>
            </a:r>
            <a:r>
              <a:rPr lang="zh-TW" altLang="en-US" sz="3600" u="sng"/>
              <a:t>莎士比亞</a:t>
            </a:r>
            <a:r>
              <a:rPr lang="zh-TW" altLang="en-US" sz="3600"/>
              <a:t>（</a:t>
            </a:r>
            <a:r>
              <a:rPr lang="en-US" altLang="zh-TW" sz="3600"/>
              <a:t>William Shakespeare</a:t>
            </a:r>
            <a:r>
              <a:rPr lang="zh-TW" altLang="en-US" sz="3600"/>
              <a:t>），</a:t>
            </a:r>
            <a:r>
              <a:rPr lang="zh-TW" altLang="en-US" sz="3600" u="sng"/>
              <a:t>英國</a:t>
            </a:r>
            <a:r>
              <a:rPr lang="zh-TW" altLang="en-US" sz="3600"/>
              <a:t>人，生於西元一五六四年，卒於西元一六一六年，年五十三，是</a:t>
            </a:r>
            <a:r>
              <a:rPr lang="zh-TW" altLang="en-US" sz="3600" u="sng"/>
              <a:t>英國</a:t>
            </a:r>
            <a:r>
              <a:rPr lang="zh-TW" altLang="en-US" sz="3600"/>
              <a:t>文學史上最著名的劇作家、詩人，作品廣受推崇，</a:t>
            </a:r>
            <a:r>
              <a:rPr lang="zh-TW" altLang="en-US" sz="3600" u="sng"/>
              <a:t>華</a:t>
            </a:r>
            <a:r>
              <a:rPr lang="zh-TW" altLang="en-US" sz="3600"/>
              <a:t>人尊稱為「莎翁」。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51520" y="4591113"/>
            <a:ext cx="1723549" cy="1646198"/>
            <a:chOff x="1235288" y="4682867"/>
            <a:chExt cx="1723549" cy="1646198"/>
          </a:xfrm>
        </p:grpSpPr>
        <p:pic>
          <p:nvPicPr>
            <p:cNvPr id="7" name="Picture 2" descr="D:\PPT\國中國文\按鈕\影片按鈕.pn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826" y="4682867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hlinkClick r:id="rId3" action="ppaction://hlinkfile"/>
            </p:cNvPr>
            <p:cNvSpPr txBox="1"/>
            <p:nvPr/>
          </p:nvSpPr>
          <p:spPr>
            <a:xfrm>
              <a:off x="1235288" y="5313402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遇見藝術家</a:t>
              </a:r>
              <a:r>
                <a:rPr lang="en-US" altLang="zh-TW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</a:p>
            <a:p>
              <a:pPr algn="ctr"/>
              <a:r>
                <a:rPr lang="zh-TW" altLang="en-US" sz="2000" b="1">
                  <a:latin typeface="標楷體" panose="03000509000000000000" pitchFamily="65" charset="-120"/>
                  <a:ea typeface="標楷體" panose="03000509000000000000" pitchFamily="65" charset="-120"/>
                </a:rPr>
                <a:t>莎士比亞</a:t>
              </a:r>
              <a:endPara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20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(12:08)</a:t>
              </a:r>
              <a:endParaRPr lang="zh-TW" altLang="en-US" sz="20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81092" y="2996952"/>
            <a:ext cx="1210588" cy="1368152"/>
            <a:chOff x="107504" y="3429000"/>
            <a:chExt cx="1210588" cy="1368152"/>
          </a:xfrm>
        </p:grpSpPr>
        <p:pic>
          <p:nvPicPr>
            <p:cNvPr id="10" name="Picture 2" descr="C:\Users\TY\Desktop\國文PPT\ANI.pn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29000"/>
              <a:ext cx="66675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hlinkClick r:id="rId5" action="ppaction://hlinkfile"/>
            </p:cNvPr>
            <p:cNvSpPr/>
            <p:nvPr/>
          </p:nvSpPr>
          <p:spPr>
            <a:xfrm>
              <a:off x="107504" y="4089266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b="1">
                  <a:latin typeface="標楷體" pitchFamily="65" charset="-120"/>
                  <a:ea typeface="標楷體" pitchFamily="65" charset="-120"/>
                </a:rPr>
                <a:t>莎士比亞</a:t>
              </a:r>
              <a:endParaRPr lang="en-US" altLang="zh-TW" sz="2000" b="1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2000" b="1">
                  <a:latin typeface="標楷體" pitchFamily="65" charset="-120"/>
                  <a:ea typeface="標楷體" pitchFamily="65" charset="-120"/>
                </a:rPr>
                <a:t>(06:17)</a:t>
              </a:r>
              <a:endParaRPr lang="zh-TW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072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6"/>
          <p:cNvSpPr txBox="1">
            <a:spLocks noChangeArrowheads="1"/>
          </p:cNvSpPr>
          <p:nvPr/>
        </p:nvSpPr>
        <p:spPr bwMode="auto">
          <a:xfrm>
            <a:off x="4231699" y="725810"/>
            <a:ext cx="3508653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莎士比亞故事選（上、下冊），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伊蕾娜．坦普林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繪，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安娜．克雷邦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改寫，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劉嘉</a:t>
            </a:r>
          </a:p>
          <a:p>
            <a:pPr eaLnBrk="1">
              <a:lnSpc>
                <a:spcPct val="120000"/>
              </a:lnSpc>
            </a:pP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路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張子樟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游鎮維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賞析，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未來出版社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年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閱讀小書房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7944" y="522920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1299" y="725810"/>
            <a:ext cx="3508653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本書是專為青少年編寫的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莎士比亞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劇作選輯，介紹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莎翁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的第十二夜、馬克白、羅密歐與茱麗葉、仲夏夜之夢等十部代表作，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32240" y="774700"/>
            <a:ext cx="738664" cy="3327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︴︴︴︴︴︴︴</a:t>
            </a:r>
            <a:endParaRPr lang="zh-TW" altLang="en-US" sz="360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47652" y="2146300"/>
            <a:ext cx="738664" cy="19558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</a:t>
            </a:r>
            <a:endParaRPr lang="zh-TW" altLang="en-US" sz="3600"/>
          </a:p>
        </p:txBody>
      </p:sp>
      <p:sp>
        <p:nvSpPr>
          <p:cNvPr id="9" name="文字方塊 8"/>
          <p:cNvSpPr txBox="1"/>
          <p:nvPr/>
        </p:nvSpPr>
        <p:spPr>
          <a:xfrm>
            <a:off x="1847652" y="4432300"/>
            <a:ext cx="738664" cy="14986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</a:t>
            </a:r>
            <a:endParaRPr lang="zh-TW" altLang="en-US" sz="3600"/>
          </a:p>
        </p:txBody>
      </p:sp>
      <p:sp>
        <p:nvSpPr>
          <p:cNvPr id="10" name="文字方塊 9"/>
          <p:cNvSpPr txBox="1"/>
          <p:nvPr/>
        </p:nvSpPr>
        <p:spPr>
          <a:xfrm>
            <a:off x="1187252" y="774700"/>
            <a:ext cx="738664" cy="3327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︴︴︴︴︴︴︴</a:t>
            </a:r>
            <a:endParaRPr lang="zh-TW" altLang="en-US" sz="3600"/>
          </a:p>
        </p:txBody>
      </p:sp>
      <p:sp>
        <p:nvSpPr>
          <p:cNvPr id="11" name="文字方塊 10"/>
          <p:cNvSpPr txBox="1"/>
          <p:nvPr/>
        </p:nvSpPr>
        <p:spPr>
          <a:xfrm>
            <a:off x="1187252" y="4432300"/>
            <a:ext cx="738664" cy="19558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</a:t>
            </a:r>
            <a:endParaRPr lang="zh-TW" altLang="en-US" sz="3600"/>
          </a:p>
        </p:txBody>
      </p:sp>
      <p:sp>
        <p:nvSpPr>
          <p:cNvPr id="12" name="文字方塊 11"/>
          <p:cNvSpPr txBox="1"/>
          <p:nvPr/>
        </p:nvSpPr>
        <p:spPr>
          <a:xfrm>
            <a:off x="539552" y="774700"/>
            <a:ext cx="738664" cy="5842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39719402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閱讀小書房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60032" y="725810"/>
            <a:ext cx="2843855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並以優美動人的文字配合精緻的插畫，再加上名家的導讀，帶領讀者進入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莎翁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動人的戲劇世界。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7462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6"/>
          <p:cNvSpPr txBox="1">
            <a:spLocks noChangeArrowheads="1"/>
          </p:cNvSpPr>
          <p:nvPr/>
        </p:nvSpPr>
        <p:spPr bwMode="auto">
          <a:xfrm>
            <a:off x="4896497" y="725810"/>
            <a:ext cx="2843855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經典圖像小說：羅密歐與茱麗葉，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威廉</a:t>
            </a:r>
            <a:r>
              <a:rPr lang="en-US" altLang="zh-TW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莎士比亞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著，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Megumi Isakawa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繪，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陳姿瑄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小熊出版社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年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閱讀小書房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16016" y="522920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0" y="725810"/>
            <a:ext cx="3508653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此書將羅密歐與茱麗葉劇本以漫畫形式呈現，圖文配合，讓讀者更輕鬆容易地了解故事的脈絡，進而領略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莎翁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原作的精彩之處。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85664" y="774700"/>
            <a:ext cx="738664" cy="56134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︴︴︴︴︴︴︴︴︴︴︴︴</a:t>
            </a:r>
            <a:endParaRPr lang="zh-TW" altLang="en-US" sz="360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37964" y="774700"/>
            <a:ext cx="738664" cy="1041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︴︴</a:t>
            </a:r>
            <a:endParaRPr lang="zh-TW" altLang="en-US" sz="360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1920" y="3060700"/>
            <a:ext cx="738664" cy="3327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︴︴︴︴︴︴︴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18265994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6"/>
          <p:cNvSpPr txBox="1">
            <a:spLocks noChangeArrowheads="1"/>
          </p:cNvSpPr>
          <p:nvPr/>
        </p:nvSpPr>
        <p:spPr bwMode="auto">
          <a:xfrm>
            <a:off x="4896497" y="725810"/>
            <a:ext cx="2843855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這些話，為什麼這麼神　莎士比亞經典名言　句，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小田島雄志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著，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詹慕如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本事出版社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年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閱讀小書房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P131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16016" y="343074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5800" y="725810"/>
            <a:ext cx="4838248" cy="5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1722438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2130425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2538413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946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3403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860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4318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775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本書精選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莎士比亞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經典名言一百句，透過出處與戲劇情節的介紹，讓讀者理解名言的典故與深義。除了可以讓我們領略</a:t>
            </a:r>
            <a:r>
              <a:rPr lang="zh-TW" altLang="en-US" sz="3600" u="sng">
                <a:latin typeface="標楷體" pitchFamily="65" charset="-120"/>
                <a:ea typeface="標楷體" pitchFamily="65" charset="-120"/>
              </a:rPr>
              <a:t>莎翁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魅力所在，也可以作為寫作引用的素材，以及待人處世的借鑑。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2240" y="524315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?!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84168" y="38610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31868" y="774700"/>
            <a:ext cx="738664" cy="5613400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︴︴︴︴︴︴︴︴︴︴︴︴</a:t>
            </a:r>
            <a:endParaRPr lang="zh-TW" altLang="en-US" sz="360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12160" y="774700"/>
            <a:ext cx="738664" cy="42418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>
                <a:solidFill>
                  <a:srgbClr val="FF0000"/>
                </a:solidFill>
              </a:rPr>
              <a:t>︴︴︴︴︴︴︴︴︴</a:t>
            </a:r>
            <a:endParaRPr lang="zh-TW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300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5149652" y="620688"/>
            <a:ext cx="2154436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嫉　：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疾　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  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1547665" y="620713"/>
            <a:ext cx="6624736" cy="5688607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>
              <a:ea typeface="標楷體" pitchFamily="65" charset="-120"/>
            </a:endParaRPr>
          </a:p>
        </p:txBody>
      </p:sp>
      <p:sp>
        <p:nvSpPr>
          <p:cNvPr id="43019" name="文字方塊 2"/>
          <p:cNvSpPr txBox="1">
            <a:spLocks noChangeArrowheads="1"/>
          </p:cNvSpPr>
          <p:nvPr/>
        </p:nvSpPr>
        <p:spPr bwMode="auto">
          <a:xfrm>
            <a:off x="6580212" y="2204864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20" name="文字方塊 13"/>
          <p:cNvSpPr txBox="1">
            <a:spLocks noChangeArrowheads="1"/>
          </p:cNvSpPr>
          <p:nvPr/>
        </p:nvSpPr>
        <p:spPr bwMode="auto">
          <a:xfrm>
            <a:off x="6076156" y="2214191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643192" y="1323975"/>
            <a:ext cx="457200" cy="30411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ker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嫉、疾</a:t>
            </a:r>
            <a:endParaRPr lang="en-US" altLang="zh-TW" sz="3200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 17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698808" y="3068960"/>
            <a:ext cx="5601533" cy="30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妒忌：如：嫉妒。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憎恨。如：嫉惡如仇。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病。如：隱疾、積勞成疾。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痛苦。如：民間疾苦。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快速、猛烈。如：疾風知勁草。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急速、猛烈。如：疾馳、大聲疾呼。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803998"/>
            <a:ext cx="457143" cy="464762"/>
          </a:xfrm>
          <a:prstGeom prst="rect">
            <a:avLst/>
          </a:prstGeom>
        </p:spPr>
      </p:pic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5076056" y="2214588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13"/>
          <p:cNvSpPr txBox="1">
            <a:spLocks noChangeArrowheads="1"/>
          </p:cNvSpPr>
          <p:nvPr/>
        </p:nvSpPr>
        <p:spPr bwMode="auto">
          <a:xfrm>
            <a:off x="4131940" y="2223915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"/>
          <p:cNvSpPr txBox="1">
            <a:spLocks noChangeArrowheads="1"/>
          </p:cNvSpPr>
          <p:nvPr/>
        </p:nvSpPr>
        <p:spPr bwMode="auto">
          <a:xfrm>
            <a:off x="3131840" y="2214588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13"/>
          <p:cNvSpPr txBox="1">
            <a:spLocks noChangeArrowheads="1"/>
          </p:cNvSpPr>
          <p:nvPr/>
        </p:nvSpPr>
        <p:spPr bwMode="auto">
          <a:xfrm>
            <a:off x="2187724" y="2223915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(4)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644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C:\Users\TY\Pictures\圖片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487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C:\Users\TY\Pictures\圖片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916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3" descr="C:\Users\TY\Pictures\圖片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603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C:\Users\TY\Pictures\圖片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860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760" y="2782255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88" y="1518064"/>
            <a:ext cx="324000" cy="3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128" y="1518064"/>
            <a:ext cx="324000" cy="3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649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3175968" y="620689"/>
            <a:ext cx="4616648" cy="212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纖　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讖　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懺　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3059831" y="620713"/>
            <a:ext cx="5472609" cy="5976639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>
              <a:ea typeface="標楷體" pitchFamily="65" charset="-12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8003232" y="1323974"/>
            <a:ext cx="457200" cy="3977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ker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纖、讖、懺、籤</a:t>
            </a:r>
            <a:endParaRPr lang="en-US" altLang="zh-TW" sz="3200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圓角矩形 20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3221266" y="2915219"/>
            <a:ext cx="2646878" cy="35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預測災異吉凶的言論或徵兆。如：一語成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讖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悔悟。如：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懺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悔。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670" y="836712"/>
            <a:ext cx="464762" cy="464762"/>
          </a:xfrm>
          <a:prstGeom prst="rect">
            <a:avLst/>
          </a:prstGeom>
        </p:spPr>
      </p:pic>
      <p:sp>
        <p:nvSpPr>
          <p:cNvPr id="31" name="文字方塊 2"/>
          <p:cNvSpPr txBox="1">
            <a:spLocks noChangeArrowheads="1"/>
          </p:cNvSpPr>
          <p:nvPr/>
        </p:nvSpPr>
        <p:spPr bwMode="auto">
          <a:xfrm>
            <a:off x="7077140" y="2411163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13"/>
          <p:cNvSpPr txBox="1">
            <a:spLocks noChangeArrowheads="1"/>
          </p:cNvSpPr>
          <p:nvPr/>
        </p:nvSpPr>
        <p:spPr bwMode="auto">
          <a:xfrm>
            <a:off x="6084168" y="2420490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5642833" y="3275259"/>
            <a:ext cx="2154436" cy="30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柔美、細長。如：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纖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手。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細小、輕微。如：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纖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細。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38019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:\Users\TY\Pictures\圖片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38019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3" descr="C:\Users\TY\Pictures\圖片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844" y="2996951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3" descr="C:\Users\TY\Pictures\圖片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872" y="2996952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844" y="1543765"/>
            <a:ext cx="216000" cy="5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78155"/>
            <a:ext cx="324000" cy="4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324000" cy="4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6623065" y="620689"/>
            <a:ext cx="1169551" cy="212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籤　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1187625" y="620713"/>
            <a:ext cx="7344816" cy="5976639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>
              <a:ea typeface="標楷體" pitchFamily="65" charset="-12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8003232" y="1323974"/>
            <a:ext cx="457200" cy="3977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ker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纖、讖、懺、籤</a:t>
            </a:r>
            <a:endParaRPr lang="en-US" altLang="zh-TW" sz="3200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圓角矩形 20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670" y="836712"/>
            <a:ext cx="464762" cy="464762"/>
          </a:xfrm>
          <a:prstGeom prst="rect">
            <a:avLst/>
          </a:prstGeom>
        </p:spPr>
      </p:pic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7074813" y="2411163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文字方塊 13"/>
          <p:cNvSpPr txBox="1">
            <a:spLocks noChangeArrowheads="1"/>
          </p:cNvSpPr>
          <p:nvPr/>
        </p:nvSpPr>
        <p:spPr bwMode="auto">
          <a:xfrm>
            <a:off x="4644008" y="2420490"/>
            <a:ext cx="800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1208524" y="3275259"/>
            <a:ext cx="6586418" cy="30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一種占卜用具。用來求神門佛、占卜吉凶的細長竹條。如：抽籤、求籤。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可書寫文字，作為標記之用的紙片。如：書籤、標籤。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用竹子或木材製成的尖細條狀物，通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扞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。如：牙籤、竹籤。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691780" y="2420888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517" y="3001614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712" y="3001614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TY\Pictures\圖片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543" y="3001614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28" y="1484784"/>
            <a:ext cx="234000" cy="6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57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7063244" y="764704"/>
            <a:ext cx="677108" cy="17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3419872" y="620713"/>
            <a:ext cx="4824536" cy="5832623"/>
          </a:xfrm>
          <a:prstGeom prst="roundRect">
            <a:avLst>
              <a:gd name="adj" fmla="val 4449"/>
            </a:avLst>
          </a:prstGeom>
          <a:noFill/>
          <a:ln w="2857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>
              <a:ea typeface="標楷體" pitchFamily="65" charset="-120"/>
            </a:endParaRPr>
          </a:p>
        </p:txBody>
      </p:sp>
      <p:sp>
        <p:nvSpPr>
          <p:cNvPr id="43019" name="文字方塊 2"/>
          <p:cNvSpPr txBox="1">
            <a:spLocks noChangeArrowheads="1"/>
          </p:cNvSpPr>
          <p:nvPr/>
        </p:nvSpPr>
        <p:spPr bwMode="auto">
          <a:xfrm>
            <a:off x="7055549" y="220486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spc="-300" dirty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sz="3200" spc="-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20" name="文字方塊 13"/>
          <p:cNvSpPr txBox="1">
            <a:spLocks noChangeArrowheads="1"/>
          </p:cNvSpPr>
          <p:nvPr/>
        </p:nvSpPr>
        <p:spPr bwMode="auto">
          <a:xfrm>
            <a:off x="6588224" y="220486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spc="-300" dirty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200" spc="-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715200" y="1323975"/>
            <a:ext cx="457200" cy="14927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ker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率</a:t>
            </a:r>
            <a:endParaRPr lang="en-US" altLang="zh-TW" sz="3200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4595227" y="3158627"/>
            <a:ext cx="3139321" cy="34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/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榜樣。如：表率。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帶領。如：率領。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輕浮、不細心。如：輕率、草率。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坦白、豪爽。如：坦率、直率。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4067944" y="764704"/>
            <a:ext cx="677108" cy="17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ker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3563888" y="2780928"/>
            <a:ext cx="11695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比例中相比的數。如：效率、速率。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圓角矩形 21">
            <a:hlinkClick r:id="rId2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02" y="822020"/>
            <a:ext cx="464762" cy="464762"/>
          </a:xfrm>
          <a:prstGeom prst="rect">
            <a:avLst/>
          </a:prstGeom>
        </p:spPr>
      </p:pic>
      <p:sp>
        <p:nvSpPr>
          <p:cNvPr id="25" name="文字方塊 13"/>
          <p:cNvSpPr txBox="1">
            <a:spLocks noChangeArrowheads="1"/>
          </p:cNvSpPr>
          <p:nvPr/>
        </p:nvSpPr>
        <p:spPr bwMode="auto">
          <a:xfrm>
            <a:off x="6119445" y="220486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spc="-30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3200" spc="-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13"/>
          <p:cNvSpPr txBox="1">
            <a:spLocks noChangeArrowheads="1"/>
          </p:cNvSpPr>
          <p:nvPr/>
        </p:nvSpPr>
        <p:spPr bwMode="auto">
          <a:xfrm>
            <a:off x="5111333" y="220486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spc="-300">
                <a:latin typeface="標楷體" pitchFamily="65" charset="-120"/>
                <a:ea typeface="標楷體" pitchFamily="65" charset="-120"/>
              </a:rPr>
              <a:t>(4)</a:t>
            </a:r>
            <a:endParaRPr lang="zh-TW" altLang="en-US" sz="3200" spc="-3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" name="Picture 20" descr="C:\Users\TY\Pictures\圖片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027" y="2852153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C:\Users\TY\Pictures\圖片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852153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3" descr="C:\Users\TY\Pictures\圖片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388" y="2852153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" descr="C:\Users\TY\Pictures\圖片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532" y="2852153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C:\Users\TY\Pictures\圖片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152" y="2358651"/>
            <a:ext cx="28469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36" y="1226816"/>
            <a:ext cx="288000" cy="5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17837"/>
            <a:ext cx="324000" cy="45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545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27243" y="548680"/>
            <a:ext cx="3508653" cy="5761038"/>
            <a:chOff x="847323" y="548680"/>
            <a:chExt cx="3508653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47323" y="548680"/>
              <a:ext cx="3508653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人要有同理心，不應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在別人傷口上灑鹽。</a:t>
              </a: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羅密歐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曾追求美少女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羅莎琳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不成，而被朋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友嘲笑。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39611" y="1340768"/>
              <a:ext cx="877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566902" y="548680"/>
            <a:ext cx="4173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沒有受過傷的人，才會譏笑別人身上的疤痕。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這句話有何涵義？可推知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曾遭遇過什麼事？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類問題討論一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1462589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76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644510" y="548680"/>
            <a:ext cx="2843855" cy="5761038"/>
            <a:chOff x="1512121" y="548680"/>
            <a:chExt cx="2843855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512121" y="548680"/>
              <a:ext cx="2843855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茱麗葉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是最耀眼的。</a:t>
              </a: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茱麗葉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是</a:t>
              </a:r>
              <a:r>
                <a:rPr lang="zh-TW" altLang="en-US" sz="3600" u="sng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羅密歐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光明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的希望，使他的世界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變得不一樣。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39611" y="1340768"/>
              <a:ext cx="877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561294" y="548680"/>
            <a:ext cx="217905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就是太陽！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這句話想表達什麼？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3910861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914456" y="1268760"/>
            <a:ext cx="762000" cy="4032448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r>
              <a:rPr lang="zh-TW" altLang="en-US" sz="3600" dirty="0">
                <a:ea typeface="標楷體" pitchFamily="65" charset="-120"/>
              </a:rPr>
              <a:t>作    者</a:t>
            </a:r>
            <a:endParaRPr lang="zh-TW" altLang="en-US" sz="3600" dirty="0"/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1499848" y="548680"/>
            <a:ext cx="6167842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indent="7112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indent="0" eaLnBrk="1">
              <a:lnSpc>
                <a:spcPct val="120000"/>
              </a:lnSpc>
              <a:tabLst>
                <a:tab pos="0" algn="l"/>
              </a:tabLst>
            </a:pPr>
            <a:r>
              <a:rPr lang="en-US" altLang="zh-TW" sz="3600"/>
              <a:t>		</a:t>
            </a:r>
            <a:r>
              <a:rPr lang="zh-TW" altLang="en-US" sz="3600" u="sng"/>
              <a:t>莎士比亞</a:t>
            </a:r>
            <a:r>
              <a:rPr lang="zh-TW" altLang="en-US" sz="3600"/>
              <a:t>二十多歲時到</a:t>
            </a:r>
            <a:r>
              <a:rPr lang="zh-TW" altLang="en-US" sz="3600" u="sng"/>
              <a:t>倫敦</a:t>
            </a:r>
            <a:r>
              <a:rPr lang="zh-TW" altLang="en-US" sz="3600"/>
              <a:t>參與戲劇演出並編寫劇本，一生創作了三十多部劇本。其劇作結構嚴謹、刻畫入微、充滿哲理，頗具藝術性，奠定了他在文學史上不朽的地位。劇作中以羅密歐與茱麗葉、哈姆雷特、仲夏夜之夢等最為世人稱頌。</a:t>
            </a:r>
            <a:endParaRPr lang="en-US" altLang="zh-TW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40352" y="25460"/>
            <a:ext cx="144016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P117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53216" y="4711700"/>
            <a:ext cx="738664" cy="14986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</a:t>
            </a:r>
            <a:endParaRPr lang="zh-TW" altLang="en-US" sz="3600"/>
          </a:p>
        </p:txBody>
      </p:sp>
      <p:sp>
        <p:nvSpPr>
          <p:cNvPr id="3" name="文字方塊 2"/>
          <p:cNvSpPr txBox="1"/>
          <p:nvPr/>
        </p:nvSpPr>
        <p:spPr>
          <a:xfrm>
            <a:off x="2051720" y="596900"/>
            <a:ext cx="738664" cy="19558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</a:t>
            </a:r>
            <a:endParaRPr lang="zh-TW" altLang="en-US" sz="3600"/>
          </a:p>
        </p:txBody>
      </p:sp>
      <p:sp>
        <p:nvSpPr>
          <p:cNvPr id="4" name="文字方塊 3"/>
          <p:cNvSpPr txBox="1"/>
          <p:nvPr/>
        </p:nvSpPr>
        <p:spPr>
          <a:xfrm>
            <a:off x="2051720" y="2882900"/>
            <a:ext cx="738664" cy="19558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︴︴︴︴</a:t>
            </a:r>
            <a:endParaRPr lang="zh-TW" altLang="en-US" sz="3600"/>
          </a:p>
        </p:txBody>
      </p:sp>
      <p:sp>
        <p:nvSpPr>
          <p:cNvPr id="6" name="文字方塊 5"/>
          <p:cNvSpPr txBox="1"/>
          <p:nvPr/>
        </p:nvSpPr>
        <p:spPr>
          <a:xfrm>
            <a:off x="2051720" y="5168900"/>
            <a:ext cx="738664" cy="10414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</a:t>
            </a:r>
            <a:endParaRPr lang="zh-TW" altLang="en-US" sz="3600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596900"/>
            <a:ext cx="738664" cy="1498664"/>
          </a:xfrm>
          <a:prstGeom prst="rect">
            <a:avLst/>
          </a:prstGeom>
          <a:noFill/>
        </p:spPr>
        <p:txBody>
          <a:bodyPr vert="mongolianVert" rtlCol="0">
            <a:spAutoFit/>
          </a:bodyPr>
          <a:lstStyle/>
          <a:p>
            <a:r>
              <a:rPr lang="en-US" altLang="zh-TW" sz="3600"/>
              <a:t>︴︴︴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7150745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561294" y="548680"/>
            <a:ext cx="217905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最早希望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能否認他的父親，拋棄他的姓名？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9856" y="548680"/>
            <a:ext cx="483824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答：因為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蒙塔古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家族與她的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家族是世仇，可以預想愛情會受到反對。因此她天真地希望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能拋棄家族姓名，讓愛情得以圓滿發展。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231699" y="548680"/>
            <a:ext cx="350865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只要你宣誓做我的愛人，我將不再是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凱普雷特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家族的人。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可以看出她什麼樣的心情？</a:t>
            </a: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12121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答：可以看出她對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的深情，只要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愛她，即使要她放棄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家族的身分也願意。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8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561294" y="548680"/>
            <a:ext cx="217905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玫瑰即使換個稱呼，它依舊芬芳。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她想要表達什麼？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47864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答：她愛的是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本人，不管他叫什麼名字，都是她的所愛。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02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95395" y="548680"/>
            <a:ext cx="3508653" cy="5761038"/>
            <a:chOff x="847323" y="548680"/>
            <a:chExt cx="3508653" cy="576103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47323" y="548680"/>
              <a:ext cx="3508653" cy="576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marL="711200" indent="-7112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答：　名稱只是個符號，最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重要的是事物的本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質。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</a:t>
              </a:r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Chocolate</a:t>
              </a: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是許多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hangingPunct="0">
                <a:lnSpc>
                  <a:spcPct val="120000"/>
                </a:lnSpc>
              </a:pPr>
              <a:r>
                <a:rPr lang="zh-TW" altLang="en-US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人喜歡的甜食，</a:t>
              </a:r>
              <a:endPara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2"/>
            <p:cNvSpPr txBox="1">
              <a:spLocks noChangeArrowheads="1"/>
            </p:cNvSpPr>
            <p:nvPr/>
          </p:nvSpPr>
          <p:spPr bwMode="auto">
            <a:xfrm>
              <a:off x="3439611" y="1340768"/>
              <a:ext cx="877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60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(1)</a:t>
              </a:r>
              <a:endPara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896497" y="548680"/>
            <a:ext cx="284385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6﹁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玫瑰即使換個稱呼，它依舊芬芳。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這段話有何涵義？請你從在生活中找一事例加以印證。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2123728" y="1340768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45358" y="1846565"/>
            <a:ext cx="84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新細明體"/>
                <a:ea typeface="新細明體"/>
              </a:rPr>
              <a:t>①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24321" y="548680"/>
            <a:ext cx="6888039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清朝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譯為綽科拉，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譯為巧克力，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香港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譯為朱古力，</a:t>
            </a: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不論叫什麼名稱，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對喜歡它的人並無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不同。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Potato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這種根莖類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蔬菜，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稱為馬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鈴薯，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中國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稱為土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豆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︵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閩南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0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　　的土豆指花生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︶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19872" y="1772816"/>
                <a:ext cx="842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/>
                        </a:rPr>
                        <m:t>②</m:t>
                      </m:r>
                    </m:oMath>
                  </m:oMathPara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72816"/>
                <a:ext cx="84246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74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566902" y="548680"/>
            <a:ext cx="4173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妳只要稱我為愛人，我就擁有一個新的稱呼。從今以後，再也不叫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為什麼他要這麼說？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2867" y="548680"/>
            <a:ext cx="284385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答：與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所說：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﹁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只要你宣誓做我的愛人，我將不再是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凱普雷特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家族的人。</a:t>
            </a:r>
            <a:r>
              <a:rPr lang="en-US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﹂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一樣，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29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89286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只要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愛他，即使要他放棄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蒙塔古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家族的身分和名字都願意。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1352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2902104" y="548680"/>
            <a:ext cx="483824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潛入花園時說：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若是被我家裡的人發現，一定不讓你活命。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假如他們發現你，絕對不會放過你！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為什麼她會這麼說呢？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問題討論二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0774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答：因為兩家族是世仇，她擔心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如果被發現會有危險。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26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289903" y="548680"/>
            <a:ext cx="4450449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10000"/>
              </a:lnSpc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只要你愛我，被他們看見又何妨呢？得不到妳的愛，活著也是苟延殘喘，倒不如讓他們的仇恨結束我的生命。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由此可以看出</a:t>
            </a:r>
            <a:r>
              <a:rPr lang="zh-TW" altLang="en-US" sz="3600" u="sng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對愛情的態度為何？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7616" y="548680"/>
            <a:ext cx="2622256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1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可以為愛犧牲，可看出他對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茱麗葉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的愛意，也反映出其性格上容易感情用事的一面。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7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4231699" y="548680"/>
            <a:ext cx="350865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marL="739775" indent="-73977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86000" indent="-486000" hangingPunct="0">
              <a:lnSpc>
                <a:spcPct val="120000"/>
              </a:lnSpc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羅密歐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不要把她的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主動示愛視為輕佻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，可以看出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茱麗葉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什麼樣的心情？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類問題討論三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>
            <a:hlinkClick r:id="rId3" action="ppaction://hlinksldjump"/>
          </p:cNvPr>
          <p:cNvSpPr/>
          <p:nvPr/>
        </p:nvSpPr>
        <p:spPr bwMode="auto">
          <a:xfrm>
            <a:off x="251520" y="5039165"/>
            <a:ext cx="504056" cy="1270155"/>
          </a:xfrm>
          <a:prstGeom prst="roundRect">
            <a:avLst>
              <a:gd name="adj" fmla="val 19765"/>
            </a:avLst>
          </a:prstGeom>
          <a:gradFill>
            <a:gsLst>
              <a:gs pos="33000">
                <a:srgbClr val="FFC000"/>
              </a:gs>
              <a:gs pos="100000">
                <a:srgbClr val="FFFF99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vert="eaVert" wrap="square" lIns="36000" tIns="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新藝體" panose="020B0609010101010101" pitchFamily="49" charset="-120"/>
              </a:rPr>
              <a:t> 返 回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7948136" y="1268760"/>
            <a:ext cx="738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600" kern="120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+mn-cs"/>
              </a:rPr>
              <a:t>課文提問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07704" y="548680"/>
            <a:ext cx="21790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711200" indent="-7112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903288" indent="-903288">
              <a:lnSpc>
                <a:spcPct val="120000"/>
              </a:lnSpc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答：雖然對</a:t>
            </a:r>
            <a:r>
              <a:rPr lang="zh-TW" altLang="en-US" sz="3600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羅密歐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的愛情非常熱烈，卻仍維持一個女孩子應有的矜持。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7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翰林國中國文教學PPT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自訂 1">
      <a:majorFont>
        <a:latin typeface="Cambria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</TotalTime>
  <Words>7263</Words>
  <Application>Microsoft Office PowerPoint</Application>
  <PresentationFormat>如螢幕大小 (4:3)</PresentationFormat>
  <Paragraphs>825</Paragraphs>
  <Slides>109</Slides>
  <Notes>77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109</vt:i4>
      </vt:variant>
    </vt:vector>
  </HeadingPairs>
  <TitlesOfParts>
    <vt:vector size="119" baseType="lpstr">
      <vt:lpstr>文鼎新藝體</vt:lpstr>
      <vt:lpstr>新細明體</vt:lpstr>
      <vt:lpstr>標楷體</vt:lpstr>
      <vt:lpstr>Arial</vt:lpstr>
      <vt:lpstr>Calibri</vt:lpstr>
      <vt:lpstr>Cambria</vt:lpstr>
      <vt:lpstr>Cambria Math</vt:lpstr>
      <vt:lpstr>Times New Roman</vt:lpstr>
      <vt:lpstr>Wingdings 2</vt:lpstr>
      <vt:lpstr>翰林國中國文教學PPT</vt:lpstr>
      <vt:lpstr>PowerPoint 簡報</vt:lpstr>
      <vt:lpstr>PowerPoint 簡報</vt:lpstr>
      <vt:lpstr>學習重點</vt:lpstr>
      <vt:lpstr>課文前哨站</vt:lpstr>
      <vt:lpstr>課文前哨站</vt:lpstr>
      <vt:lpstr>題　解</vt:lpstr>
      <vt:lpstr>題　解</vt:lpstr>
      <vt:lpstr>作    者</vt:lpstr>
      <vt:lpstr>作    者</vt:lpstr>
      <vt:lpstr>作者補充</vt:lpstr>
      <vt:lpstr>作者補充</vt:lpstr>
      <vt:lpstr>作者補充</vt:lpstr>
      <vt:lpstr>作者補充</vt:lpstr>
      <vt:lpstr>故事簡介</vt:lpstr>
      <vt:lpstr>故事簡介</vt:lpstr>
      <vt:lpstr>故事簡介</vt:lpstr>
      <vt:lpstr>故事簡介</vt:lpstr>
      <vt:lpstr>故事簡介</vt:lpstr>
      <vt:lpstr>故事簡介補充</vt:lpstr>
      <vt:lpstr>故事簡介補充</vt:lpstr>
      <vt:lpstr>課文動畫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課文‧注釋</vt:lpstr>
      <vt:lpstr>課文結構表</vt:lpstr>
      <vt:lpstr>課文補充</vt:lpstr>
      <vt:lpstr>課文補充</vt:lpstr>
      <vt:lpstr>課文賞析</vt:lpstr>
      <vt:lpstr>課文賞析</vt:lpstr>
      <vt:lpstr>課文賞析</vt:lpstr>
      <vt:lpstr>課文賞析</vt:lpstr>
      <vt:lpstr>課文賞析</vt:lpstr>
      <vt:lpstr>課文賞析</vt:lpstr>
      <vt:lpstr>課文賞析補充</vt:lpstr>
      <vt:lpstr>課文賞析補充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應用練習</vt:lpstr>
      <vt:lpstr>問題與討論</vt:lpstr>
      <vt:lpstr>問題與討論</vt:lpstr>
      <vt:lpstr>問題與討論</vt:lpstr>
      <vt:lpstr>問題與討論</vt:lpstr>
      <vt:lpstr>閱讀小書房</vt:lpstr>
      <vt:lpstr>閱讀小書房</vt:lpstr>
      <vt:lpstr>閱讀小書房</vt:lpstr>
      <vt:lpstr>閱讀小書房</vt:lpstr>
      <vt:lpstr>PowerPoint 簡報</vt:lpstr>
      <vt:lpstr>PowerPoint 簡報</vt:lpstr>
      <vt:lpstr>PowerPoint 簡報</vt:lpstr>
      <vt:lpstr>PowerPoint 簡報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  <vt:lpstr>課文提問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TY</dc:creator>
  <cp:lastModifiedBy>User</cp:lastModifiedBy>
  <cp:revision>310</cp:revision>
  <dcterms:created xsi:type="dcterms:W3CDTF">2014-11-18T02:55:18Z</dcterms:created>
  <dcterms:modified xsi:type="dcterms:W3CDTF">2021-05-17T07:15:48Z</dcterms:modified>
</cp:coreProperties>
</file>